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 id="2147483724" r:id="rId2"/>
    <p:sldMasterId id="2147483709" r:id="rId3"/>
    <p:sldMasterId id="2147483697" r:id="rId4"/>
  </p:sldMasterIdLst>
  <p:notesMasterIdLst>
    <p:notesMasterId r:id="rId24"/>
  </p:notesMasterIdLst>
  <p:sldIdLst>
    <p:sldId id="256" r:id="rId5"/>
    <p:sldId id="264" r:id="rId6"/>
    <p:sldId id="260" r:id="rId7"/>
    <p:sldId id="265" r:id="rId8"/>
    <p:sldId id="268" r:id="rId9"/>
    <p:sldId id="269" r:id="rId10"/>
    <p:sldId id="270" r:id="rId11"/>
    <p:sldId id="262" r:id="rId12"/>
    <p:sldId id="267" r:id="rId13"/>
    <p:sldId id="261" r:id="rId14"/>
    <p:sldId id="257" r:id="rId15"/>
    <p:sldId id="259" r:id="rId16"/>
    <p:sldId id="266" r:id="rId17"/>
    <p:sldId id="273" r:id="rId18"/>
    <p:sldId id="274" r:id="rId19"/>
    <p:sldId id="275" r:id="rId20"/>
    <p:sldId id="276" r:id="rId21"/>
    <p:sldId id="277" r:id="rId22"/>
    <p:sldId id="279" r:id="rId23"/>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69" autoAdjust="0"/>
    <p:restoredTop sz="94660"/>
  </p:normalViewPr>
  <p:slideViewPr>
    <p:cSldViewPr>
      <p:cViewPr>
        <p:scale>
          <a:sx n="118" d="100"/>
          <a:sy n="118" d="100"/>
        </p:scale>
        <p:origin x="-1434" y="-1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07936F-891E-42C0-AE78-1D615DC4705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tr-TR"/>
        </a:p>
      </dgm:t>
    </dgm:pt>
    <dgm:pt modelId="{0F0D39A6-513F-46DB-AF9E-504923A8823F}" type="pres">
      <dgm:prSet presAssocID="{9F07936F-891E-42C0-AE78-1D615DC47051}" presName="linear" presStyleCnt="0">
        <dgm:presLayoutVars>
          <dgm:animLvl val="lvl"/>
          <dgm:resizeHandles val="exact"/>
        </dgm:presLayoutVars>
      </dgm:prSet>
      <dgm:spPr/>
      <dgm:t>
        <a:bodyPr/>
        <a:lstStyle/>
        <a:p>
          <a:endParaRPr lang="tr-TR"/>
        </a:p>
      </dgm:t>
    </dgm:pt>
  </dgm:ptLst>
  <dgm:cxnLst>
    <dgm:cxn modelId="{EF8ECAFB-3B59-4BAB-AF39-0B8D003D5125}" type="presOf" srcId="{9F07936F-891E-42C0-AE78-1D615DC47051}" destId="{0F0D39A6-513F-46DB-AF9E-504923A8823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07936F-891E-42C0-AE78-1D615DC4705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tr-TR"/>
        </a:p>
      </dgm:t>
    </dgm:pt>
    <dgm:pt modelId="{B8A4DADE-5F01-4FC6-B975-FD5B3227F0F8}">
      <dgm:prSet phldrT="[Metin]" custT="1">
        <dgm:style>
          <a:lnRef idx="1">
            <a:schemeClr val="accent1"/>
          </a:lnRef>
          <a:fillRef idx="2">
            <a:schemeClr val="accent1"/>
          </a:fillRef>
          <a:effectRef idx="1">
            <a:schemeClr val="accent1"/>
          </a:effectRef>
          <a:fontRef idx="minor">
            <a:schemeClr val="dk1"/>
          </a:fontRef>
        </dgm:style>
      </dgm:prSet>
      <dgm:spPr>
        <a:xfrm>
          <a:off x="0" y="350237"/>
          <a:ext cx="7376160" cy="1216800"/>
        </a:xfrm>
        <a:prstGeom prst="roundRect">
          <a:avLst/>
        </a:prstGeom>
        <a:gradFill rotWithShape="1">
          <a:gsLst>
            <a:gs pos="0">
              <a:srgbClr val="1B7D6A">
                <a:tint val="50000"/>
                <a:satMod val="300000"/>
              </a:srgbClr>
            </a:gs>
            <a:gs pos="35000">
              <a:srgbClr val="1B7D6A">
                <a:tint val="37000"/>
                <a:satMod val="300000"/>
              </a:srgbClr>
            </a:gs>
            <a:gs pos="100000">
              <a:srgbClr val="1B7D6A">
                <a:tint val="15000"/>
                <a:satMod val="350000"/>
              </a:srgbClr>
            </a:gs>
          </a:gsLst>
          <a:lin ang="16200000" scaled="1"/>
        </a:gradFill>
        <a:ln w="9525" cap="flat" cmpd="sng" algn="ctr">
          <a:solidFill>
            <a:srgbClr val="1B7D6A">
              <a:shade val="95000"/>
              <a:satMod val="105000"/>
            </a:srgbClr>
          </a:solidFill>
          <a:prstDash val="solid"/>
        </a:ln>
        <a:effectLst>
          <a:outerShdw blurRad="40000" dist="20000" dir="5400000" rotWithShape="0">
            <a:srgbClr val="000000">
              <a:alpha val="38000"/>
            </a:srgbClr>
          </a:outerShdw>
        </a:effectLst>
      </dgm:spPr>
      <dgm:t>
        <a:bodyPr/>
        <a:lstStyle/>
        <a:p>
          <a:r>
            <a:rPr lang="tr-TR" sz="3600" dirty="0" smtClean="0">
              <a:solidFill>
                <a:srgbClr val="000000"/>
              </a:solidFill>
              <a:latin typeface="Arial"/>
              <a:ea typeface="+mn-ea"/>
              <a:cs typeface="+mn-cs"/>
            </a:rPr>
            <a:t>ASENKRON</a:t>
          </a:r>
          <a:endParaRPr lang="tr-TR" sz="3600" dirty="0">
            <a:solidFill>
              <a:srgbClr val="000000"/>
            </a:solidFill>
            <a:latin typeface="Arial"/>
            <a:ea typeface="+mn-ea"/>
            <a:cs typeface="+mn-cs"/>
          </a:endParaRPr>
        </a:p>
      </dgm:t>
    </dgm:pt>
    <dgm:pt modelId="{03F2EF6A-9CCF-4DFE-BD6B-BD82A993CD48}" type="parTrans" cxnId="{49627C9F-7148-401F-867D-9BA6D500D6DB}">
      <dgm:prSet/>
      <dgm:spPr/>
      <dgm:t>
        <a:bodyPr/>
        <a:lstStyle/>
        <a:p>
          <a:endParaRPr lang="tr-TR"/>
        </a:p>
      </dgm:t>
    </dgm:pt>
    <dgm:pt modelId="{85A0B519-0A64-4C68-AB75-4FC841FE0F61}" type="sibTrans" cxnId="{49627C9F-7148-401F-867D-9BA6D500D6DB}">
      <dgm:prSet/>
      <dgm:spPr/>
      <dgm:t>
        <a:bodyPr/>
        <a:lstStyle/>
        <a:p>
          <a:endParaRPr lang="tr-TR"/>
        </a:p>
      </dgm:t>
    </dgm:pt>
    <dgm:pt modelId="{CD6E06E3-B4C8-4C97-97E6-6BE09B2EC01F}">
      <dgm:prSet phldrT="[Metin]" custT="1">
        <dgm:style>
          <a:lnRef idx="1">
            <a:schemeClr val="accent6"/>
          </a:lnRef>
          <a:fillRef idx="2">
            <a:schemeClr val="accent6"/>
          </a:fillRef>
          <a:effectRef idx="1">
            <a:schemeClr val="accent6"/>
          </a:effectRef>
          <a:fontRef idx="minor">
            <a:schemeClr val="dk1"/>
          </a:fontRef>
        </dgm:style>
      </dgm:prSet>
      <dgm:spPr>
        <a:xfrm>
          <a:off x="0" y="2125600"/>
          <a:ext cx="7376160" cy="1216800"/>
        </a:xfrm>
        <a:prstGeom prst="roundRect">
          <a:avLst/>
        </a:prstGeom>
        <a:gradFill rotWithShape="1">
          <a:gsLst>
            <a:gs pos="0">
              <a:srgbClr val="B8A835">
                <a:tint val="50000"/>
                <a:satMod val="300000"/>
              </a:srgbClr>
            </a:gs>
            <a:gs pos="35000">
              <a:srgbClr val="B8A835">
                <a:tint val="37000"/>
                <a:satMod val="300000"/>
              </a:srgbClr>
            </a:gs>
            <a:gs pos="100000">
              <a:srgbClr val="B8A835">
                <a:tint val="15000"/>
                <a:satMod val="350000"/>
              </a:srgbClr>
            </a:gs>
          </a:gsLst>
          <a:lin ang="16200000" scaled="1"/>
        </a:gradFill>
        <a:ln w="9525" cap="flat" cmpd="sng" algn="ctr">
          <a:solidFill>
            <a:srgbClr val="B8A835">
              <a:shade val="95000"/>
              <a:satMod val="105000"/>
            </a:srgbClr>
          </a:solidFill>
          <a:prstDash val="solid"/>
        </a:ln>
        <a:effectLst>
          <a:outerShdw blurRad="40000" dist="20000" dir="5400000" rotWithShape="0">
            <a:srgbClr val="000000">
              <a:alpha val="38000"/>
            </a:srgbClr>
          </a:outerShdw>
        </a:effectLst>
      </dgm:spPr>
      <dgm:t>
        <a:bodyPr/>
        <a:lstStyle/>
        <a:p>
          <a:r>
            <a:rPr lang="tr-TR" sz="3600" dirty="0" smtClean="0">
              <a:solidFill>
                <a:srgbClr val="000000"/>
              </a:solidFill>
              <a:latin typeface="Arial"/>
              <a:ea typeface="+mn-ea"/>
              <a:cs typeface="+mn-cs"/>
            </a:rPr>
            <a:t>SENKRON</a:t>
          </a:r>
          <a:endParaRPr lang="tr-TR" sz="3600" dirty="0">
            <a:solidFill>
              <a:srgbClr val="000000"/>
            </a:solidFill>
            <a:latin typeface="Arial"/>
            <a:ea typeface="+mn-ea"/>
            <a:cs typeface="+mn-cs"/>
          </a:endParaRPr>
        </a:p>
      </dgm:t>
    </dgm:pt>
    <dgm:pt modelId="{11F8F467-D3EA-4438-92A6-AA9C21818027}" type="parTrans" cxnId="{F9418E54-1F5B-4AE3-ADFA-8A9E28827C00}">
      <dgm:prSet/>
      <dgm:spPr/>
      <dgm:t>
        <a:bodyPr/>
        <a:lstStyle/>
        <a:p>
          <a:endParaRPr lang="tr-TR"/>
        </a:p>
      </dgm:t>
    </dgm:pt>
    <dgm:pt modelId="{C0165ABC-844E-4D66-982F-EDE5EDEFB2F0}" type="sibTrans" cxnId="{F9418E54-1F5B-4AE3-ADFA-8A9E28827C00}">
      <dgm:prSet/>
      <dgm:spPr/>
      <dgm:t>
        <a:bodyPr/>
        <a:lstStyle/>
        <a:p>
          <a:endParaRPr lang="tr-TR"/>
        </a:p>
      </dgm:t>
    </dgm:pt>
    <dgm:pt modelId="{0F0D39A6-513F-46DB-AF9E-504923A8823F}" type="pres">
      <dgm:prSet presAssocID="{9F07936F-891E-42C0-AE78-1D615DC47051}" presName="linear" presStyleCnt="0">
        <dgm:presLayoutVars>
          <dgm:animLvl val="lvl"/>
          <dgm:resizeHandles val="exact"/>
        </dgm:presLayoutVars>
      </dgm:prSet>
      <dgm:spPr/>
      <dgm:t>
        <a:bodyPr/>
        <a:lstStyle/>
        <a:p>
          <a:endParaRPr lang="tr-TR"/>
        </a:p>
      </dgm:t>
    </dgm:pt>
    <dgm:pt modelId="{2514A896-047A-4608-BAEB-01D362E97196}" type="pres">
      <dgm:prSet presAssocID="{B8A4DADE-5F01-4FC6-B975-FD5B3227F0F8}" presName="parentText" presStyleLbl="node1" presStyleIdx="0" presStyleCnt="2" custLinFactY="-15135" custLinFactNeighborX="793" custLinFactNeighborY="-100000">
        <dgm:presLayoutVars>
          <dgm:chMax val="0"/>
          <dgm:bulletEnabled val="1"/>
        </dgm:presLayoutVars>
      </dgm:prSet>
      <dgm:spPr/>
      <dgm:t>
        <a:bodyPr/>
        <a:lstStyle/>
        <a:p>
          <a:endParaRPr lang="tr-TR"/>
        </a:p>
      </dgm:t>
    </dgm:pt>
    <dgm:pt modelId="{CB0FCF4A-BB68-4515-9F87-F412A6C26488}" type="pres">
      <dgm:prSet presAssocID="{85A0B519-0A64-4C68-AB75-4FC841FE0F61}" presName="spacer" presStyleCnt="0"/>
      <dgm:spPr/>
    </dgm:pt>
    <dgm:pt modelId="{AC2232F7-6B57-45C2-A649-A20C5AA95C35}" type="pres">
      <dgm:prSet presAssocID="{CD6E06E3-B4C8-4C97-97E6-6BE09B2EC01F}" presName="parentText" presStyleLbl="node1" presStyleIdx="1" presStyleCnt="2">
        <dgm:presLayoutVars>
          <dgm:chMax val="0"/>
          <dgm:bulletEnabled val="1"/>
        </dgm:presLayoutVars>
      </dgm:prSet>
      <dgm:spPr/>
      <dgm:t>
        <a:bodyPr/>
        <a:lstStyle/>
        <a:p>
          <a:endParaRPr lang="tr-TR"/>
        </a:p>
      </dgm:t>
    </dgm:pt>
  </dgm:ptLst>
  <dgm:cxnLst>
    <dgm:cxn modelId="{49627C9F-7148-401F-867D-9BA6D500D6DB}" srcId="{9F07936F-891E-42C0-AE78-1D615DC47051}" destId="{B8A4DADE-5F01-4FC6-B975-FD5B3227F0F8}" srcOrd="0" destOrd="0" parTransId="{03F2EF6A-9CCF-4DFE-BD6B-BD82A993CD48}" sibTransId="{85A0B519-0A64-4C68-AB75-4FC841FE0F61}"/>
    <dgm:cxn modelId="{55D12180-1306-4B02-844E-BD84CEA527EA}" type="presOf" srcId="{CD6E06E3-B4C8-4C97-97E6-6BE09B2EC01F}" destId="{AC2232F7-6B57-45C2-A649-A20C5AA95C35}" srcOrd="0" destOrd="0" presId="urn:microsoft.com/office/officeart/2005/8/layout/vList2"/>
    <dgm:cxn modelId="{F9418E54-1F5B-4AE3-ADFA-8A9E28827C00}" srcId="{9F07936F-891E-42C0-AE78-1D615DC47051}" destId="{CD6E06E3-B4C8-4C97-97E6-6BE09B2EC01F}" srcOrd="1" destOrd="0" parTransId="{11F8F467-D3EA-4438-92A6-AA9C21818027}" sibTransId="{C0165ABC-844E-4D66-982F-EDE5EDEFB2F0}"/>
    <dgm:cxn modelId="{AA493872-DDCF-4AEB-9AC9-F798E9B4CB4D}" type="presOf" srcId="{B8A4DADE-5F01-4FC6-B975-FD5B3227F0F8}" destId="{2514A896-047A-4608-BAEB-01D362E97196}" srcOrd="0" destOrd="0" presId="urn:microsoft.com/office/officeart/2005/8/layout/vList2"/>
    <dgm:cxn modelId="{3DF279C9-B54E-44F3-92D5-885F0456D536}" type="presOf" srcId="{9F07936F-891E-42C0-AE78-1D615DC47051}" destId="{0F0D39A6-513F-46DB-AF9E-504923A8823F}" srcOrd="0" destOrd="0" presId="urn:microsoft.com/office/officeart/2005/8/layout/vList2"/>
    <dgm:cxn modelId="{0FF81125-45CE-4F0A-A06C-694D0B524038}" type="presParOf" srcId="{0F0D39A6-513F-46DB-AF9E-504923A8823F}" destId="{2514A896-047A-4608-BAEB-01D362E97196}" srcOrd="0" destOrd="0" presId="urn:microsoft.com/office/officeart/2005/8/layout/vList2"/>
    <dgm:cxn modelId="{14E19370-610D-44D4-9156-E47E473539C0}" type="presParOf" srcId="{0F0D39A6-513F-46DB-AF9E-504923A8823F}" destId="{CB0FCF4A-BB68-4515-9F87-F412A6C26488}" srcOrd="1" destOrd="0" presId="urn:microsoft.com/office/officeart/2005/8/layout/vList2"/>
    <dgm:cxn modelId="{5E6E2734-4CC4-407D-BE6F-7FD6794A3CC1}" type="presParOf" srcId="{0F0D39A6-513F-46DB-AF9E-504923A8823F}" destId="{AC2232F7-6B57-45C2-A649-A20C5AA95C35}"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14A896-047A-4608-BAEB-01D362E97196}">
      <dsp:nvSpPr>
        <dsp:cNvPr id="0" name=""/>
        <dsp:cNvSpPr/>
      </dsp:nvSpPr>
      <dsp:spPr>
        <a:xfrm>
          <a:off x="0" y="350237"/>
          <a:ext cx="7376160" cy="1216800"/>
        </a:xfrm>
        <a:prstGeom prst="roundRect">
          <a:avLst/>
        </a:prstGeom>
        <a:gradFill rotWithShape="1">
          <a:gsLst>
            <a:gs pos="0">
              <a:srgbClr val="1B7D6A">
                <a:tint val="50000"/>
                <a:satMod val="300000"/>
              </a:srgbClr>
            </a:gs>
            <a:gs pos="35000">
              <a:srgbClr val="1B7D6A">
                <a:tint val="37000"/>
                <a:satMod val="300000"/>
              </a:srgbClr>
            </a:gs>
            <a:gs pos="100000">
              <a:srgbClr val="1B7D6A">
                <a:tint val="15000"/>
                <a:satMod val="350000"/>
              </a:srgbClr>
            </a:gs>
          </a:gsLst>
          <a:lin ang="16200000" scaled="1"/>
        </a:gradFill>
        <a:ln w="9525" cap="flat" cmpd="sng" algn="ctr">
          <a:solidFill>
            <a:srgbClr val="1B7D6A">
              <a:shade val="95000"/>
              <a:satMod val="105000"/>
            </a:srgb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tr-TR" sz="3600" kern="1200" dirty="0" smtClean="0">
              <a:solidFill>
                <a:srgbClr val="000000"/>
              </a:solidFill>
              <a:latin typeface="Arial"/>
              <a:ea typeface="+mn-ea"/>
              <a:cs typeface="+mn-cs"/>
            </a:rPr>
            <a:t>ASENKRON</a:t>
          </a:r>
          <a:endParaRPr lang="tr-TR" sz="3600" kern="1200" dirty="0">
            <a:solidFill>
              <a:srgbClr val="000000"/>
            </a:solidFill>
            <a:latin typeface="Arial"/>
            <a:ea typeface="+mn-ea"/>
            <a:cs typeface="+mn-cs"/>
          </a:endParaRPr>
        </a:p>
      </dsp:txBody>
      <dsp:txXfrm>
        <a:off x="59399" y="409636"/>
        <a:ext cx="7257362" cy="1098002"/>
      </dsp:txXfrm>
    </dsp:sp>
    <dsp:sp modelId="{AC2232F7-6B57-45C2-A649-A20C5AA95C35}">
      <dsp:nvSpPr>
        <dsp:cNvPr id="0" name=""/>
        <dsp:cNvSpPr/>
      </dsp:nvSpPr>
      <dsp:spPr>
        <a:xfrm>
          <a:off x="0" y="2125600"/>
          <a:ext cx="7376160" cy="1216800"/>
        </a:xfrm>
        <a:prstGeom prst="roundRect">
          <a:avLst/>
        </a:prstGeom>
        <a:gradFill rotWithShape="1">
          <a:gsLst>
            <a:gs pos="0">
              <a:srgbClr val="B8A835">
                <a:tint val="50000"/>
                <a:satMod val="300000"/>
              </a:srgbClr>
            </a:gs>
            <a:gs pos="35000">
              <a:srgbClr val="B8A835">
                <a:tint val="37000"/>
                <a:satMod val="300000"/>
              </a:srgbClr>
            </a:gs>
            <a:gs pos="100000">
              <a:srgbClr val="B8A835">
                <a:tint val="15000"/>
                <a:satMod val="350000"/>
              </a:srgbClr>
            </a:gs>
          </a:gsLst>
          <a:lin ang="16200000" scaled="1"/>
        </a:gradFill>
        <a:ln w="9525" cap="flat" cmpd="sng" algn="ctr">
          <a:solidFill>
            <a:srgbClr val="B8A835">
              <a:shade val="95000"/>
              <a:satMod val="105000"/>
            </a:srgb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tr-TR" sz="3600" kern="1200" dirty="0" smtClean="0">
              <a:solidFill>
                <a:srgbClr val="000000"/>
              </a:solidFill>
              <a:latin typeface="Arial"/>
              <a:ea typeface="+mn-ea"/>
              <a:cs typeface="+mn-cs"/>
            </a:rPr>
            <a:t>SENKRON</a:t>
          </a:r>
          <a:endParaRPr lang="tr-TR" sz="3600" kern="1200" dirty="0">
            <a:solidFill>
              <a:srgbClr val="000000"/>
            </a:solidFill>
            <a:latin typeface="Arial"/>
            <a:ea typeface="+mn-ea"/>
            <a:cs typeface="+mn-cs"/>
          </a:endParaRPr>
        </a:p>
      </dsp:txBody>
      <dsp:txXfrm>
        <a:off x="59399" y="2184999"/>
        <a:ext cx="7257362" cy="10980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674A6C-C9C0-4F0C-92C0-DF03AC6624B3}" type="datetimeFigureOut">
              <a:rPr lang="tr-TR" smtClean="0"/>
              <a:pPr/>
              <a:t>6.06.2018</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F7C044-3686-4A9D-BA67-016727EA0115}" type="slidenum">
              <a:rPr lang="tr-TR" smtClean="0"/>
              <a:pPr/>
              <a:t>‹#›</a:t>
            </a:fld>
            <a:endParaRPr lang="tr-TR"/>
          </a:p>
        </p:txBody>
      </p:sp>
    </p:spTree>
    <p:extLst>
      <p:ext uri="{BB962C8B-B14F-4D97-AF65-F5344CB8AC3E}">
        <p14:creationId xmlns:p14="http://schemas.microsoft.com/office/powerpoint/2010/main" val="317980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69F7C044-3686-4A9D-BA67-016727EA0115}" type="slidenum">
              <a:rPr lang="tr-TR" smtClean="0"/>
              <a:pPr/>
              <a:t>1</a:t>
            </a:fld>
            <a:endParaRPr lang="tr-TR"/>
          </a:p>
        </p:txBody>
      </p:sp>
    </p:spTree>
    <p:extLst>
      <p:ext uri="{BB962C8B-B14F-4D97-AF65-F5344CB8AC3E}">
        <p14:creationId xmlns:p14="http://schemas.microsoft.com/office/powerpoint/2010/main" val="2816211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1">
        <a:schemeClr val="bg1"/>
      </p:bgRef>
    </p:bg>
    <p:spTree>
      <p:nvGrpSpPr>
        <p:cNvPr id="1" name=""/>
        <p:cNvGrpSpPr/>
        <p:nvPr/>
      </p:nvGrpSpPr>
      <p:grpSpPr>
        <a:xfrm>
          <a:off x="0" y="0"/>
          <a:ext cx="0" cy="0"/>
          <a:chOff x="0" y="0"/>
          <a:chExt cx="0" cy="0"/>
        </a:xfrm>
      </p:grpSpPr>
      <p:sp>
        <p:nvSpPr>
          <p:cNvPr id="8" name="7 Başlık"/>
          <p:cNvSpPr>
            <a:spLocks noGrp="1"/>
          </p:cNvSpPr>
          <p:nvPr>
            <p:ph type="ctrTitle"/>
          </p:nvPr>
        </p:nvSpPr>
        <p:spPr>
          <a:xfrm>
            <a:off x="2286000" y="3124200"/>
            <a:ext cx="6172200" cy="1894362"/>
          </a:xfrm>
        </p:spPr>
        <p:txBody>
          <a:bodyPr/>
          <a:lstStyle>
            <a:lvl1pPr>
              <a:defRPr b="1"/>
            </a:lvl1pPr>
          </a:lstStyle>
          <a:p>
            <a:r>
              <a:rPr kumimoji="0" lang="tr-TR" smtClean="0"/>
              <a:t>Asıl başlık stili için tıklatın</a:t>
            </a:r>
            <a:endParaRPr kumimoji="0" lang="en-US"/>
          </a:p>
        </p:txBody>
      </p:sp>
      <p:sp>
        <p:nvSpPr>
          <p:cNvPr id="9" name="8 Alt Başlık"/>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smtClean="0"/>
              <a:t>Asıl alt başlık stilini düzenlemek için tıklatın</a:t>
            </a:r>
            <a:endParaRPr kumimoji="0" lang="en-US"/>
          </a:p>
        </p:txBody>
      </p:sp>
      <p:sp>
        <p:nvSpPr>
          <p:cNvPr id="28" name="27 Veri Yer Tutucusu"/>
          <p:cNvSpPr>
            <a:spLocks noGrp="1"/>
          </p:cNvSpPr>
          <p:nvPr>
            <p:ph type="dt" sz="half" idx="10"/>
          </p:nvPr>
        </p:nvSpPr>
        <p:spPr bwMode="auto">
          <a:xfrm rot="5400000">
            <a:off x="7764621" y="1174097"/>
            <a:ext cx="2286000" cy="381000"/>
          </a:xfrm>
        </p:spPr>
        <p:txBody>
          <a:bodyPr/>
          <a:lstStyle/>
          <a:p>
            <a:r>
              <a:rPr lang="tr-TR" smtClean="0"/>
              <a:t>6.4.2016</a:t>
            </a:r>
            <a:endParaRPr lang="tr-TR"/>
          </a:p>
        </p:txBody>
      </p:sp>
      <p:sp>
        <p:nvSpPr>
          <p:cNvPr id="17" name="16 Altbilgi Yer Tutucusu"/>
          <p:cNvSpPr>
            <a:spLocks noGrp="1"/>
          </p:cNvSpPr>
          <p:nvPr>
            <p:ph type="ftr" sz="quarter" idx="11"/>
          </p:nvPr>
        </p:nvSpPr>
        <p:spPr bwMode="auto">
          <a:xfrm rot="5400000">
            <a:off x="7077269" y="4181669"/>
            <a:ext cx="3657600" cy="384048"/>
          </a:xfrm>
        </p:spPr>
        <p:txBody>
          <a:bodyPr/>
          <a:lstStyle/>
          <a:p>
            <a:endParaRPr lang="tr-TR"/>
          </a:p>
        </p:txBody>
      </p:sp>
      <p:sp>
        <p:nvSpPr>
          <p:cNvPr id="10" name="9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Düz Bağlayıcı"/>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Oval"/>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Oval"/>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Slayt Numarası Yer Tutucusu"/>
          <p:cNvSpPr>
            <a:spLocks noGrp="1"/>
          </p:cNvSpPr>
          <p:nvPr>
            <p:ph type="sldNum" sz="quarter" idx="12"/>
          </p:nvPr>
        </p:nvSpPr>
        <p:spPr bwMode="auto">
          <a:xfrm>
            <a:off x="1325544" y="4928702"/>
            <a:ext cx="609600" cy="517524"/>
          </a:xfrm>
        </p:spPr>
        <p:txBody>
          <a:bodyPr/>
          <a:lstStyle/>
          <a:p>
            <a:fld id="{08837F6A-8C7A-4737-BAB1-56D8D1B7DA7A}" type="slidenum">
              <a:rPr lang="tr-TR" smtClean="0"/>
              <a:pPr/>
              <a:t>‹#›</a:t>
            </a:fld>
            <a:endParaRPr lang="tr-T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r>
              <a:rPr lang="tr-TR" smtClean="0"/>
              <a:t>6.4.2016</a:t>
            </a:r>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smtClean="0"/>
              <a:t>24</a:t>
            </a:r>
            <a:endParaRPr lang="tr-TR" dirty="0"/>
          </a:p>
        </p:txBody>
      </p:sp>
    </p:spTree>
    <p:extLst>
      <p:ext uri="{BB962C8B-B14F-4D97-AF65-F5344CB8AC3E}">
        <p14:creationId xmlns:p14="http://schemas.microsoft.com/office/powerpoint/2010/main" val="118525105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r>
              <a:rPr lang="tr-TR" smtClean="0"/>
              <a:t>6.4.2016</a:t>
            </a:r>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smtClean="0"/>
              <a:t>24</a:t>
            </a:r>
            <a:endParaRPr lang="tr-TR" dirty="0"/>
          </a:p>
        </p:txBody>
      </p:sp>
    </p:spTree>
    <p:extLst>
      <p:ext uri="{BB962C8B-B14F-4D97-AF65-F5344CB8AC3E}">
        <p14:creationId xmlns:p14="http://schemas.microsoft.com/office/powerpoint/2010/main" val="320691677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r>
              <a:rPr lang="tr-TR" smtClean="0"/>
              <a:t>6.4.2016</a:t>
            </a:r>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smtClean="0"/>
              <a:t>24</a:t>
            </a:r>
            <a:endParaRPr lang="tr-TR" dirty="0"/>
          </a:p>
        </p:txBody>
      </p:sp>
    </p:spTree>
    <p:extLst>
      <p:ext uri="{BB962C8B-B14F-4D97-AF65-F5344CB8AC3E}">
        <p14:creationId xmlns:p14="http://schemas.microsoft.com/office/powerpoint/2010/main" val="3480192251"/>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8" name="7 İçerik Yer Tutucusu"/>
          <p:cNvSpPr>
            <a:spLocks noGrp="1"/>
          </p:cNvSpPr>
          <p:nvPr>
            <p:ph sz="quarter" idx="1"/>
          </p:nvPr>
        </p:nvSpPr>
        <p:spPr>
          <a:xfrm>
            <a:off x="457200" y="1600200"/>
            <a:ext cx="7467600" cy="4873752"/>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6 Veri Yer Tutucusu"/>
          <p:cNvSpPr>
            <a:spLocks noGrp="1"/>
          </p:cNvSpPr>
          <p:nvPr>
            <p:ph type="dt" sz="half" idx="14"/>
          </p:nvPr>
        </p:nvSpPr>
        <p:spPr/>
        <p:txBody>
          <a:bodyPr rtlCol="0"/>
          <a:lstStyle/>
          <a:p>
            <a:r>
              <a:rPr lang="tr-TR" smtClean="0"/>
              <a:t>6.4.2016</a:t>
            </a:r>
            <a:endParaRPr lang="tr-TR"/>
          </a:p>
        </p:txBody>
      </p:sp>
      <p:sp>
        <p:nvSpPr>
          <p:cNvPr id="9" name="8 Slayt Numarası Yer Tutucusu"/>
          <p:cNvSpPr>
            <a:spLocks noGrp="1"/>
          </p:cNvSpPr>
          <p:nvPr>
            <p:ph type="sldNum" sz="quarter" idx="15"/>
          </p:nvPr>
        </p:nvSpPr>
        <p:spPr/>
        <p:txBody>
          <a:bodyPr rtlCol="0"/>
          <a:lstStyle/>
          <a:p>
            <a:fld id="{08837F6A-8C7A-4737-BAB1-56D8D1B7DA7A}" type="slidenum">
              <a:rPr lang="tr-TR" smtClean="0"/>
              <a:pPr/>
              <a:t>‹#›</a:t>
            </a:fld>
            <a:endParaRPr lang="tr-TR"/>
          </a:p>
        </p:txBody>
      </p:sp>
      <p:sp>
        <p:nvSpPr>
          <p:cNvPr id="10" name="9 Altbilgi Yer Tutucusu"/>
          <p:cNvSpPr>
            <a:spLocks noGrp="1"/>
          </p:cNvSpPr>
          <p:nvPr>
            <p:ph type="ftr" sz="quarter" idx="16"/>
          </p:nvPr>
        </p:nvSpPr>
        <p:spPr/>
        <p:txBody>
          <a:bodyPr rtlCol="0"/>
          <a:lstStyle/>
          <a:p>
            <a:endParaRPr lang="tr-T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2286000" y="2895600"/>
            <a:ext cx="6172200" cy="2053590"/>
          </a:xfrm>
        </p:spPr>
        <p:txBody>
          <a:bodyPr/>
          <a:lstStyle>
            <a:lvl1pPr algn="l">
              <a:buNone/>
              <a:defRPr sz="3000" b="1" cap="small" baseline="0"/>
            </a:lvl1pPr>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smtClean="0"/>
              <a:t>Asıl metin stillerini düzenlemek için tıklatın</a:t>
            </a:r>
          </a:p>
        </p:txBody>
      </p:sp>
      <p:sp>
        <p:nvSpPr>
          <p:cNvPr id="4" name="3 Veri Yer Tutucusu"/>
          <p:cNvSpPr>
            <a:spLocks noGrp="1"/>
          </p:cNvSpPr>
          <p:nvPr>
            <p:ph type="dt" sz="half" idx="10"/>
          </p:nvPr>
        </p:nvSpPr>
        <p:spPr bwMode="auto">
          <a:xfrm rot="5400000">
            <a:off x="7763256" y="1170432"/>
            <a:ext cx="2286000" cy="381000"/>
          </a:xfrm>
        </p:spPr>
        <p:txBody>
          <a:bodyPr/>
          <a:lstStyle/>
          <a:p>
            <a:r>
              <a:rPr lang="tr-TR" smtClean="0"/>
              <a:t>6.4.2016</a:t>
            </a:r>
            <a:endParaRPr lang="tr-TR"/>
          </a:p>
        </p:txBody>
      </p:sp>
      <p:sp>
        <p:nvSpPr>
          <p:cNvPr id="5" name="4 Altbilgi Yer Tutucusu"/>
          <p:cNvSpPr>
            <a:spLocks noGrp="1"/>
          </p:cNvSpPr>
          <p:nvPr>
            <p:ph type="ftr" sz="quarter" idx="11"/>
          </p:nvPr>
        </p:nvSpPr>
        <p:spPr bwMode="auto">
          <a:xfrm rot="5400000">
            <a:off x="7077456" y="4178808"/>
            <a:ext cx="3657600" cy="384048"/>
          </a:xfrm>
        </p:spPr>
        <p:txBody>
          <a:bodyPr/>
          <a:lstStyle/>
          <a:p>
            <a:endParaRPr lang="tr-TR"/>
          </a:p>
        </p:txBody>
      </p:sp>
      <p:sp>
        <p:nvSpPr>
          <p:cNvPr id="9" name="8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Oval"/>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Oval"/>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Oval"/>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Düz Bağlayıcı"/>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Slayt Numarası Yer Tutucusu"/>
          <p:cNvSpPr>
            <a:spLocks noGrp="1"/>
          </p:cNvSpPr>
          <p:nvPr>
            <p:ph type="sldNum" sz="quarter" idx="12"/>
          </p:nvPr>
        </p:nvSpPr>
        <p:spPr bwMode="auto">
          <a:xfrm>
            <a:off x="1340616" y="4928702"/>
            <a:ext cx="609600" cy="517524"/>
          </a:xfrm>
        </p:spPr>
        <p:txBody>
          <a:bodyPr/>
          <a:lstStyle/>
          <a:p>
            <a:fld id="{08837F6A-8C7A-4737-BAB1-56D8D1B7DA7A}"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5" name="4 Veri Yer Tutucusu"/>
          <p:cNvSpPr>
            <a:spLocks noGrp="1"/>
          </p:cNvSpPr>
          <p:nvPr>
            <p:ph type="dt" sz="half" idx="10"/>
          </p:nvPr>
        </p:nvSpPr>
        <p:spPr/>
        <p:txBody>
          <a:bodyPr/>
          <a:lstStyle/>
          <a:p>
            <a:r>
              <a:rPr lang="tr-TR" smtClean="0"/>
              <a:t>6.4.2016</a:t>
            </a:r>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
        <p:nvSpPr>
          <p:cNvPr id="9" name="8 İçerik Yer Tutucusu"/>
          <p:cNvSpPr>
            <a:spLocks noGrp="1"/>
          </p:cNvSpPr>
          <p:nvPr>
            <p:ph sz="quarter" idx="1"/>
          </p:nvPr>
        </p:nvSpPr>
        <p:spPr>
          <a:xfrm>
            <a:off x="457200" y="1600200"/>
            <a:ext cx="3657600" cy="45720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1" name="10 İçerik Yer Tutucusu"/>
          <p:cNvSpPr>
            <a:spLocks noGrp="1"/>
          </p:cNvSpPr>
          <p:nvPr>
            <p:ph sz="quarter" idx="2"/>
          </p:nvPr>
        </p:nvSpPr>
        <p:spPr>
          <a:xfrm>
            <a:off x="4270248" y="1600200"/>
            <a:ext cx="3657600" cy="45720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7543800" cy="1143000"/>
          </a:xfrm>
        </p:spPr>
        <p:txBody>
          <a:bodyPr anchor="b"/>
          <a:lstStyle>
            <a:lvl1pPr>
              <a:defRPr/>
            </a:lvl1pPr>
          </a:lstStyle>
          <a:p>
            <a:r>
              <a:rPr kumimoji="0" lang="tr-TR" smtClean="0"/>
              <a:t>Asıl başlık stili için tıklatın</a:t>
            </a:r>
            <a:endParaRPr kumimoji="0" lang="en-US"/>
          </a:p>
        </p:txBody>
      </p:sp>
      <p:sp>
        <p:nvSpPr>
          <p:cNvPr id="7" name="6 Veri Yer Tutucusu"/>
          <p:cNvSpPr>
            <a:spLocks noGrp="1"/>
          </p:cNvSpPr>
          <p:nvPr>
            <p:ph type="dt" sz="half" idx="10"/>
          </p:nvPr>
        </p:nvSpPr>
        <p:spPr/>
        <p:txBody>
          <a:bodyPr/>
          <a:lstStyle/>
          <a:p>
            <a:r>
              <a:rPr lang="tr-TR" smtClean="0"/>
              <a:t>6.4.2016</a:t>
            </a:r>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
        <p:nvSpPr>
          <p:cNvPr id="11" name="10 İçerik Yer Tutucusu"/>
          <p:cNvSpPr>
            <a:spLocks noGrp="1"/>
          </p:cNvSpPr>
          <p:nvPr>
            <p:ph sz="quarter" idx="2"/>
          </p:nvPr>
        </p:nvSpPr>
        <p:spPr>
          <a:xfrm>
            <a:off x="457200" y="2362200"/>
            <a:ext cx="3657600" cy="38862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3" name="12 İçerik Yer Tutucusu"/>
          <p:cNvSpPr>
            <a:spLocks noGrp="1"/>
          </p:cNvSpPr>
          <p:nvPr>
            <p:ph sz="quarter" idx="4"/>
          </p:nvPr>
        </p:nvSpPr>
        <p:spPr>
          <a:xfrm>
            <a:off x="4371975" y="2362200"/>
            <a:ext cx="3657600" cy="3886200"/>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12" name="11 Metin Yer Tutucusu"/>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smtClean="0"/>
              <a:t>Asıl metin stillerini düzenlemek için tıklatın</a:t>
            </a:r>
          </a:p>
        </p:txBody>
      </p:sp>
      <p:sp>
        <p:nvSpPr>
          <p:cNvPr id="14" name="13 Metin Yer Tutucusu"/>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smtClean="0"/>
              <a:t>Asıl metin stillerini düzenlemek için tıklatın</a:t>
            </a: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6" name="5 Veri Yer Tutucusu"/>
          <p:cNvSpPr>
            <a:spLocks noGrp="1"/>
          </p:cNvSpPr>
          <p:nvPr>
            <p:ph type="dt" sz="half" idx="10"/>
          </p:nvPr>
        </p:nvSpPr>
        <p:spPr/>
        <p:txBody>
          <a:bodyPr rtlCol="0"/>
          <a:lstStyle/>
          <a:p>
            <a:r>
              <a:rPr lang="tr-TR" smtClean="0"/>
              <a:t>6.4.2016</a:t>
            </a:r>
            <a:endParaRPr lang="tr-TR"/>
          </a:p>
        </p:txBody>
      </p:sp>
      <p:sp>
        <p:nvSpPr>
          <p:cNvPr id="7" name="6 Slayt Numarası Yer Tutucusu"/>
          <p:cNvSpPr>
            <a:spLocks noGrp="1"/>
          </p:cNvSpPr>
          <p:nvPr>
            <p:ph type="sldNum" sz="quarter" idx="11"/>
          </p:nvPr>
        </p:nvSpPr>
        <p:spPr/>
        <p:txBody>
          <a:bodyPr rtlCol="0"/>
          <a:lstStyle/>
          <a:p>
            <a:fld id="{08837F6A-8C7A-4737-BAB1-56D8D1B7DA7A}" type="slidenum">
              <a:rPr lang="tr-TR" smtClean="0"/>
              <a:pPr/>
              <a:t>‹#›</a:t>
            </a:fld>
            <a:endParaRPr lang="tr-TR"/>
          </a:p>
        </p:txBody>
      </p:sp>
      <p:sp>
        <p:nvSpPr>
          <p:cNvPr id="8" name="7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r>
              <a:rPr lang="tr-TR" smtClean="0"/>
              <a:t>6.4.2016</a:t>
            </a:r>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bg>
      <p:bgRef idx="1001">
        <a:schemeClr val="bg1"/>
      </p:bgRef>
    </p:bg>
    <p:spTree>
      <p:nvGrpSpPr>
        <p:cNvPr id="1" name=""/>
        <p:cNvGrpSpPr/>
        <p:nvPr/>
      </p:nvGrpSpPr>
      <p:grpSpPr>
        <a:xfrm>
          <a:off x="0" y="0"/>
          <a:ext cx="0" cy="0"/>
          <a:chOff x="0" y="0"/>
          <a:chExt cx="0" cy="0"/>
        </a:xfrm>
      </p:grpSpPr>
      <p:sp>
        <p:nvSpPr>
          <p:cNvPr id="10" name="9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Başlık"/>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tr-TR" smtClean="0"/>
              <a:t>Asıl başlık stili için tıklatın</a:t>
            </a:r>
            <a:endParaRPr kumimoji="0" lang="en-US"/>
          </a:p>
        </p:txBody>
      </p:sp>
      <p:sp>
        <p:nvSpPr>
          <p:cNvPr id="3" name="2 Metin Yer Tutucusu"/>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tr-TR" smtClean="0"/>
              <a:t>Asıl metin stillerini düzenlemek için tıklatın</a:t>
            </a:r>
          </a:p>
        </p:txBody>
      </p:sp>
      <p:sp>
        <p:nvSpPr>
          <p:cNvPr id="8" name="7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İçerik Yer Tutucusu"/>
          <p:cNvSpPr>
            <a:spLocks noGrp="1"/>
          </p:cNvSpPr>
          <p:nvPr>
            <p:ph sz="quarter" idx="1"/>
          </p:nvPr>
        </p:nvSpPr>
        <p:spPr>
          <a:xfrm>
            <a:off x="304800" y="274320"/>
            <a:ext cx="5638800" cy="6327648"/>
          </a:xfrm>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21" name="20 Veri Yer Tutucusu"/>
          <p:cNvSpPr>
            <a:spLocks noGrp="1"/>
          </p:cNvSpPr>
          <p:nvPr>
            <p:ph type="dt" sz="half" idx="14"/>
          </p:nvPr>
        </p:nvSpPr>
        <p:spPr/>
        <p:txBody>
          <a:bodyPr rtlCol="0"/>
          <a:lstStyle/>
          <a:p>
            <a:r>
              <a:rPr lang="tr-TR" smtClean="0"/>
              <a:t>6.4.2016</a:t>
            </a:r>
            <a:endParaRPr lang="tr-TR"/>
          </a:p>
        </p:txBody>
      </p:sp>
      <p:sp>
        <p:nvSpPr>
          <p:cNvPr id="22" name="21 Slayt Numarası Yer Tutucusu"/>
          <p:cNvSpPr>
            <a:spLocks noGrp="1"/>
          </p:cNvSpPr>
          <p:nvPr>
            <p:ph type="sldNum" sz="quarter" idx="15"/>
          </p:nvPr>
        </p:nvSpPr>
        <p:spPr/>
        <p:txBody>
          <a:bodyPr rtlCol="0"/>
          <a:lstStyle/>
          <a:p>
            <a:fld id="{08837F6A-8C7A-4737-BAB1-56D8D1B7DA7A}" type="slidenum">
              <a:rPr lang="tr-TR" smtClean="0"/>
              <a:pPr/>
              <a:t>‹#›</a:t>
            </a:fld>
            <a:endParaRPr lang="tr-TR"/>
          </a:p>
        </p:txBody>
      </p:sp>
      <p:sp>
        <p:nvSpPr>
          <p:cNvPr id="23" name="22 Altbilgi Yer Tutucusu"/>
          <p:cNvSpPr>
            <a:spLocks noGrp="1"/>
          </p:cNvSpPr>
          <p:nvPr>
            <p:ph type="ftr" sz="quarter" idx="16"/>
          </p:nvPr>
        </p:nvSpPr>
        <p:spPr/>
        <p:txBody>
          <a:bodyPr rtlCol="0"/>
          <a:lstStyle/>
          <a:p>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8 Düz Bağlayıcı"/>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Başlık"/>
          <p:cNvSpPr>
            <a:spLocks noGrp="1"/>
          </p:cNvSpPr>
          <p:nvPr>
            <p:ph type="title"/>
          </p:nvPr>
        </p:nvSpPr>
        <p:spPr>
          <a:xfrm rot="5400000">
            <a:off x="3350133" y="3200400"/>
            <a:ext cx="6309360" cy="457200"/>
          </a:xfrm>
        </p:spPr>
        <p:txBody>
          <a:bodyPr anchor="b"/>
          <a:lstStyle>
            <a:lvl1pPr algn="l">
              <a:buNone/>
              <a:defRPr sz="2000" b="1"/>
            </a:lvl1pPr>
          </a:lstStyle>
          <a:p>
            <a:r>
              <a:rPr kumimoji="0" lang="tr-TR" smtClean="0"/>
              <a:t>Asıl başlık stili için tıklatın</a:t>
            </a:r>
            <a:endParaRPr kumimoji="0" lang="en-US"/>
          </a:p>
        </p:txBody>
      </p:sp>
      <p:sp>
        <p:nvSpPr>
          <p:cNvPr id="3" name="2 Resim Yer Tutucusu"/>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tr-TR" smtClean="0"/>
              <a:t>Resim eklemek için simgeyi tıklatın</a:t>
            </a:r>
            <a:endParaRPr kumimoji="0" lang="en-US" dirty="0"/>
          </a:p>
        </p:txBody>
      </p:sp>
      <p:sp>
        <p:nvSpPr>
          <p:cNvPr id="4" name="3 Metin Yer Tutucusu"/>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tr-TR" smtClean="0"/>
              <a:t>Asıl metin stillerini düzenlemek için tıklatın</a:t>
            </a:r>
          </a:p>
        </p:txBody>
      </p:sp>
      <p:sp>
        <p:nvSpPr>
          <p:cNvPr id="10" name="9 Düz Bağlayıcı"/>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Dikdörtgen"/>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Veri Yer Tutucusu"/>
          <p:cNvSpPr>
            <a:spLocks noGrp="1"/>
          </p:cNvSpPr>
          <p:nvPr>
            <p:ph type="dt" sz="half" idx="10"/>
          </p:nvPr>
        </p:nvSpPr>
        <p:spPr/>
        <p:txBody>
          <a:bodyPr rtlCol="0"/>
          <a:lstStyle/>
          <a:p>
            <a:r>
              <a:rPr lang="tr-TR" smtClean="0"/>
              <a:t>6.4.2016</a:t>
            </a:r>
            <a:endParaRPr lang="tr-TR"/>
          </a:p>
        </p:txBody>
      </p:sp>
      <p:sp>
        <p:nvSpPr>
          <p:cNvPr id="18" name="17 Slayt Numarası Yer Tutucusu"/>
          <p:cNvSpPr>
            <a:spLocks noGrp="1"/>
          </p:cNvSpPr>
          <p:nvPr>
            <p:ph type="sldNum" sz="quarter" idx="11"/>
          </p:nvPr>
        </p:nvSpPr>
        <p:spPr/>
        <p:txBody>
          <a:bodyPr rtlCol="0"/>
          <a:lstStyle/>
          <a:p>
            <a:fld id="{08837F6A-8C7A-4737-BAB1-56D8D1B7DA7A}" type="slidenum">
              <a:rPr lang="tr-TR" smtClean="0"/>
              <a:pPr/>
              <a:t>‹#›</a:t>
            </a:fld>
            <a:endParaRPr lang="tr-TR"/>
          </a:p>
        </p:txBody>
      </p:sp>
      <p:sp>
        <p:nvSpPr>
          <p:cNvPr id="21" name="20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r>
              <a:rPr lang="tr-TR" smtClean="0"/>
              <a:t>6.4.2016</a:t>
            </a:r>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9"/>
            <a:ext cx="1676400" cy="5851525"/>
          </a:xfrm>
        </p:spPr>
        <p:txBody>
          <a:bodyPr vert="eaVer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a:xfrm>
            <a:off x="457200" y="274638"/>
            <a:ext cx="6019800" cy="5851525"/>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r>
              <a:rPr lang="tr-TR" smtClean="0"/>
              <a:t>6.4.2016</a:t>
            </a:r>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r>
              <a:rPr lang="tr-TR" smtClean="0"/>
              <a:t>6.4.2016</a:t>
            </a:r>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smtClean="0"/>
              <a:t>24</a:t>
            </a:r>
            <a:endParaRPr lang="tr-TR" dirty="0"/>
          </a:p>
        </p:txBody>
      </p:sp>
    </p:spTree>
    <p:extLst>
      <p:ext uri="{BB962C8B-B14F-4D97-AF65-F5344CB8AC3E}">
        <p14:creationId xmlns:p14="http://schemas.microsoft.com/office/powerpoint/2010/main" val="3596399203"/>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CAAB904A-053E-4014-96E1-FDBE871DD433}"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2371500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CAAB904A-053E-4014-96E1-FDBE871DD433}"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6701889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CAAB904A-053E-4014-96E1-FDBE871DD433}"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7496726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CAAB904A-053E-4014-96E1-FDBE871DD433}"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095513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CAAB904A-053E-4014-96E1-FDBE871DD433}" type="datetimeFigureOut">
              <a:rPr lang="tr-TR" smtClean="0"/>
              <a:pPr/>
              <a:t>6.06.2018</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30312841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CAAB904A-053E-4014-96E1-FDBE871DD433}" type="datetimeFigureOut">
              <a:rPr lang="tr-TR" smtClean="0"/>
              <a:pPr/>
              <a:t>6.06.2018</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1456527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CAAB904A-053E-4014-96E1-FDBE871DD433}" type="datetimeFigureOut">
              <a:rPr lang="tr-TR" smtClean="0"/>
              <a:pPr/>
              <a:t>6.06.2018</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7782833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CAAB904A-053E-4014-96E1-FDBE871DD433}"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2616008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CAAB904A-053E-4014-96E1-FDBE871DD433}"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5269716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CAAB904A-053E-4014-96E1-FDBE871DD433}"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0117197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CAAB904A-053E-4014-96E1-FDBE871DD433}"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02641155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CAAB904A-053E-4014-96E1-FDBE871DD433}" type="datetimeFigureOut">
              <a:rPr lang="tr-TR" smtClean="0"/>
              <a:pPr/>
              <a:t>6.06.2018</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740240503"/>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5E5638F-733E-4BFA-98B0-E5ACC7B1A58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3503998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5E5638F-733E-4BFA-98B0-E5ACC7B1A58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6552909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5E5638F-733E-4BFA-98B0-E5ACC7B1A58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9971043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5E5638F-733E-4BFA-98B0-E5ACC7B1A589}"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68618997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5E5638F-733E-4BFA-98B0-E5ACC7B1A589}" type="datetimeFigureOut">
              <a:rPr lang="tr-TR" smtClean="0"/>
              <a:pPr/>
              <a:t>6.06.2018</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7202952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5E5638F-733E-4BFA-98B0-E5ACC7B1A589}" type="datetimeFigureOut">
              <a:rPr lang="tr-TR" smtClean="0"/>
              <a:pPr/>
              <a:t>6.06.2018</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822736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5E5638F-733E-4BFA-98B0-E5ACC7B1A589}" type="datetimeFigureOut">
              <a:rPr lang="tr-TR" smtClean="0"/>
              <a:pPr/>
              <a:t>6.06.2018</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5265059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5E5638F-733E-4BFA-98B0-E5ACC7B1A589}"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21330770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5E5638F-733E-4BFA-98B0-E5ACC7B1A589}"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1105195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5E5638F-733E-4BFA-98B0-E5ACC7B1A58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54670584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5E5638F-733E-4BFA-98B0-E5ACC7B1A58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589014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35E1A9EC-3034-4502-908F-C4CFD584B2F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169719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35E1A9EC-3034-4502-908F-C4CFD584B2F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5954739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35E1A9EC-3034-4502-908F-C4CFD584B2F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17795184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35E1A9EC-3034-4502-908F-C4CFD584B2F9}"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36677278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35E1A9EC-3034-4502-908F-C4CFD584B2F9}" type="datetimeFigureOut">
              <a:rPr lang="tr-TR" smtClean="0"/>
              <a:pPr/>
              <a:t>6.06.2018</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0214757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35E1A9EC-3034-4502-908F-C4CFD584B2F9}" type="datetimeFigureOut">
              <a:rPr lang="tr-TR" smtClean="0"/>
              <a:pPr/>
              <a:t>6.06.2018</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4709281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35E1A9EC-3034-4502-908F-C4CFD584B2F9}" type="datetimeFigureOut">
              <a:rPr lang="tr-TR" smtClean="0"/>
              <a:pPr/>
              <a:t>6.06.2018</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3270977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35E1A9EC-3034-4502-908F-C4CFD584B2F9}"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9383345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35E1A9EC-3034-4502-908F-C4CFD584B2F9}" type="datetimeFigureOut">
              <a:rPr lang="tr-TR" smtClean="0"/>
              <a:pPr/>
              <a:t>6.06.2018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4140646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35E1A9EC-3034-4502-908F-C4CFD584B2F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2186709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35E1A9EC-3034-4502-908F-C4CFD584B2F9}" type="datetimeFigureOut">
              <a:rPr lang="tr-TR" smtClean="0"/>
              <a:pPr/>
              <a:t>6.06.2018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1209504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Başlık Yer Tutucusu"/>
          <p:cNvSpPr>
            <a:spLocks noGrp="1"/>
          </p:cNvSpPr>
          <p:nvPr>
            <p:ph type="title"/>
          </p:nvPr>
        </p:nvSpPr>
        <p:spPr>
          <a:xfrm>
            <a:off x="457200" y="274638"/>
            <a:ext cx="7467600" cy="1143000"/>
          </a:xfrm>
          <a:prstGeom prst="rect">
            <a:avLst/>
          </a:prstGeom>
        </p:spPr>
        <p:txBody>
          <a:bodyPr vert="horz" anchor="b">
            <a:normAutofit/>
          </a:bodyPr>
          <a:lstStyle/>
          <a:p>
            <a:r>
              <a:rPr kumimoji="0" lang="tr-TR" smtClean="0"/>
              <a:t>Asıl başlık stili için tıklatın</a:t>
            </a:r>
            <a:endParaRPr kumimoji="0" lang="en-US"/>
          </a:p>
        </p:txBody>
      </p:sp>
      <p:sp>
        <p:nvSpPr>
          <p:cNvPr id="13" name="12 Metin Yer Tutucusu"/>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14" name="13 Veri Yer Tutucusu"/>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r>
              <a:rPr lang="tr-TR" smtClean="0"/>
              <a:t>6.4.2016</a:t>
            </a:r>
            <a:endParaRPr lang="tr-TR"/>
          </a:p>
        </p:txBody>
      </p:sp>
      <p:sp>
        <p:nvSpPr>
          <p:cNvPr id="3" name="2 Altbilgi Yer Tutucusu"/>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tr-TR"/>
          </a:p>
        </p:txBody>
      </p:sp>
      <p:sp>
        <p:nvSpPr>
          <p:cNvPr id="7" name="6 Düz Bağlayıcı"/>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Slayt Numarası Yer Tutucusu"/>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8837F6A-8C7A-4737-BAB1-56D8D1B7DA7A}"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85" r:id="rId1"/>
    <p:sldLayoutId id="2147483722" r:id="rId2"/>
    <p:sldLayoutId id="2147483723" r:id="rId3"/>
    <p:sldLayoutId id="2147483721"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Lst>
  <p:timing>
    <p:tnLst>
      <p:par>
        <p:cTn id="1" dur="indefinite" restart="never" nodeType="tmRoot"/>
      </p:par>
    </p:tnLst>
  </p:timing>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AB904A-053E-4014-96E1-FDBE871DD433}" type="datetimeFigureOut">
              <a:rPr lang="tr-TR" smtClean="0"/>
              <a:pPr/>
              <a:t>6.06.2018</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E8E466-AA2C-49F7-BE6A-4B0B5D8F8785}" type="slidenum">
              <a:rPr lang="tr-TR" smtClean="0"/>
              <a:pPr/>
              <a:t>‹#›</a:t>
            </a:fld>
            <a:endParaRPr lang="tr-TR"/>
          </a:p>
        </p:txBody>
      </p:sp>
    </p:spTree>
    <p:extLst>
      <p:ext uri="{BB962C8B-B14F-4D97-AF65-F5344CB8AC3E}">
        <p14:creationId xmlns:p14="http://schemas.microsoft.com/office/powerpoint/2010/main" val="3050354677"/>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E5638F-733E-4BFA-98B0-E5ACC7B1A589}" type="datetimeFigureOut">
              <a:rPr lang="tr-TR" smtClean="0"/>
              <a:pPr/>
              <a:t>6.06.2018</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tr-TR" dirty="0" smtClean="0"/>
              <a:t>#24</a:t>
            </a:r>
            <a:endParaRPr lang="tr-TR" dirty="0"/>
          </a:p>
        </p:txBody>
      </p:sp>
    </p:spTree>
    <p:extLst>
      <p:ext uri="{BB962C8B-B14F-4D97-AF65-F5344CB8AC3E}">
        <p14:creationId xmlns:p14="http://schemas.microsoft.com/office/powerpoint/2010/main" val="4230938700"/>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E1A9EC-3034-4502-908F-C4CFD584B2F9}" type="datetimeFigureOut">
              <a:rPr lang="tr-TR" smtClean="0"/>
              <a:pPr/>
              <a:t>6.06.2018</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tr-TR" dirty="0" smtClean="0"/>
              <a:t>(#24)</a:t>
            </a:r>
            <a:endParaRPr lang="tr-TR" dirty="0"/>
          </a:p>
        </p:txBody>
      </p:sp>
    </p:spTree>
    <p:extLst>
      <p:ext uri="{BB962C8B-B14F-4D97-AF65-F5344CB8AC3E}">
        <p14:creationId xmlns:p14="http://schemas.microsoft.com/office/powerpoint/2010/main" val="373105018"/>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9.png"/><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5.xml"/><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899592" y="908720"/>
            <a:ext cx="7772400" cy="2214578"/>
          </a:xfrm>
        </p:spPr>
        <p:txBody>
          <a:bodyPr>
            <a:normAutofit fontScale="90000"/>
          </a:bodyPr>
          <a:lstStyle/>
          <a:p>
            <a:pPr algn="ctr"/>
            <a:r>
              <a:rPr lang="tr-TR" dirty="0" smtClean="0"/>
              <a:t>T.C.</a:t>
            </a:r>
            <a:br>
              <a:rPr lang="tr-TR" dirty="0" smtClean="0"/>
            </a:br>
            <a:r>
              <a:rPr lang="tr-TR" dirty="0" smtClean="0"/>
              <a:t>SİİRT ÜNİVERSİTESİ</a:t>
            </a:r>
            <a:br>
              <a:rPr lang="tr-TR" dirty="0" smtClean="0"/>
            </a:br>
            <a:r>
              <a:rPr lang="tr-TR" dirty="0" smtClean="0"/>
              <a:t>UZAKTAN EĞİTİM UYGULAMA ve ARAŞTIRMA MERKEZİ (SİUZEM) MÜDÜRLÜĞÜ</a:t>
            </a:r>
            <a:endParaRPr lang="tr-TR" dirty="0"/>
          </a:p>
        </p:txBody>
      </p:sp>
      <p:sp>
        <p:nvSpPr>
          <p:cNvPr id="3" name="2 Alt Başlık"/>
          <p:cNvSpPr>
            <a:spLocks noGrp="1"/>
          </p:cNvSpPr>
          <p:nvPr>
            <p:ph type="subTitle" idx="1"/>
          </p:nvPr>
        </p:nvSpPr>
        <p:spPr>
          <a:xfrm>
            <a:off x="2123728" y="3929066"/>
            <a:ext cx="6400800" cy="1752600"/>
          </a:xfrm>
        </p:spPr>
        <p:txBody>
          <a:bodyPr>
            <a:normAutofit fontScale="77500" lnSpcReduction="20000"/>
          </a:bodyPr>
          <a:lstStyle/>
          <a:p>
            <a:pPr algn="ctr"/>
            <a:r>
              <a:rPr lang="tr-TR" sz="4000" smtClean="0"/>
              <a:t>2015-2016 DÖNEMİ </a:t>
            </a:r>
            <a:r>
              <a:rPr lang="tr-TR" sz="4000" dirty="0" smtClean="0"/>
              <a:t>FAALİYET RAPORU</a:t>
            </a:r>
          </a:p>
          <a:p>
            <a:pPr algn="ctr"/>
            <a:endParaRPr lang="tr-TR" dirty="0" smtClean="0"/>
          </a:p>
          <a:p>
            <a:pPr algn="ctr"/>
            <a:r>
              <a:rPr lang="tr-TR" sz="2400" i="1" dirty="0" smtClean="0"/>
              <a:t>Sunucu: Yrd. Doç. Dr. Fevzi HANSU</a:t>
            </a:r>
          </a:p>
          <a:p>
            <a:pPr algn="ctr"/>
            <a:r>
              <a:rPr lang="tr-TR" sz="2400" i="1" dirty="0" smtClean="0"/>
              <a:t>(SİUZEM Müdürü)</a:t>
            </a:r>
            <a:endParaRPr lang="tr-TR" sz="2400" i="1" dirty="0"/>
          </a:p>
        </p:txBody>
      </p:sp>
      <p:pic>
        <p:nvPicPr>
          <p:cNvPr id="1026" name="Picture 2"/>
          <p:cNvPicPr>
            <a:picLocks noChangeAspect="1" noChangeArrowheads="1"/>
          </p:cNvPicPr>
          <p:nvPr/>
        </p:nvPicPr>
        <p:blipFill>
          <a:blip r:embed="rId3" cstate="print"/>
          <a:srcRect/>
          <a:stretch>
            <a:fillRect/>
          </a:stretch>
        </p:blipFill>
        <p:spPr bwMode="auto">
          <a:xfrm>
            <a:off x="1115616" y="140622"/>
            <a:ext cx="1583386" cy="1200146"/>
          </a:xfrm>
          <a:prstGeom prst="rect">
            <a:avLst/>
          </a:prstGeom>
          <a:noFill/>
          <a:ln w="9525">
            <a:noFill/>
            <a:miter lim="800000"/>
            <a:headEnd/>
            <a:tailEnd/>
          </a:ln>
          <a:effectLst/>
        </p:spPr>
      </p:pic>
      <p:pic>
        <p:nvPicPr>
          <p:cNvPr id="11266" name="Picture 2" descr="uzaktan eğitim ile ilgili görsel sonucu"/>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20272" y="140622"/>
            <a:ext cx="1865364" cy="16321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AutoShape 3"/>
          <p:cNvSpPr>
            <a:spLocks noChangeArrowheads="1"/>
          </p:cNvSpPr>
          <p:nvPr/>
        </p:nvSpPr>
        <p:spPr bwMode="gray">
          <a:xfrm>
            <a:off x="1143000" y="1981200"/>
            <a:ext cx="3833813" cy="3833813"/>
          </a:xfrm>
          <a:custGeom>
            <a:avLst/>
            <a:gdLst>
              <a:gd name="G0" fmla="+- 1914 0 0"/>
              <a:gd name="G1" fmla="+- 21600 0 1914"/>
              <a:gd name="G2" fmla="+- 21600 0 1914"/>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914" y="10800"/>
                </a:moveTo>
                <a:cubicBezTo>
                  <a:pt x="1914" y="15708"/>
                  <a:pt x="5892" y="19686"/>
                  <a:pt x="10800" y="19686"/>
                </a:cubicBezTo>
                <a:cubicBezTo>
                  <a:pt x="15708" y="19686"/>
                  <a:pt x="19686" y="15708"/>
                  <a:pt x="19686" y="10800"/>
                </a:cubicBezTo>
                <a:cubicBezTo>
                  <a:pt x="19686" y="5892"/>
                  <a:pt x="15708" y="1914"/>
                  <a:pt x="10800" y="1914"/>
                </a:cubicBezTo>
                <a:cubicBezTo>
                  <a:pt x="5892" y="1914"/>
                  <a:pt x="1914" y="5892"/>
                  <a:pt x="1914" y="10800"/>
                </a:cubicBezTo>
                <a:close/>
              </a:path>
            </a:pathLst>
          </a:custGeom>
          <a:gradFill rotWithShape="1">
            <a:gsLst>
              <a:gs pos="0">
                <a:schemeClr val="hlink">
                  <a:gamma/>
                  <a:tint val="60784"/>
                  <a:invGamma/>
                  <a:alpha val="12000"/>
                </a:schemeClr>
              </a:gs>
              <a:gs pos="50000">
                <a:schemeClr val="hlink"/>
              </a:gs>
              <a:gs pos="100000">
                <a:schemeClr val="hlink">
                  <a:gamma/>
                  <a:tint val="60784"/>
                  <a:invGamma/>
                  <a:alpha val="12000"/>
                </a:schemeClr>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tr-TR">
              <a:solidFill>
                <a:srgbClr val="000000"/>
              </a:solidFill>
            </a:endParaRPr>
          </a:p>
        </p:txBody>
      </p:sp>
      <p:sp>
        <p:nvSpPr>
          <p:cNvPr id="44" name="Oval 4"/>
          <p:cNvSpPr>
            <a:spLocks noChangeArrowheads="1"/>
          </p:cNvSpPr>
          <p:nvPr/>
        </p:nvSpPr>
        <p:spPr bwMode="gray">
          <a:xfrm>
            <a:off x="1447800" y="2286000"/>
            <a:ext cx="3200400" cy="3200400"/>
          </a:xfrm>
          <a:prstGeom prst="ellipse">
            <a:avLst/>
          </a:prstGeom>
          <a:gradFill rotWithShape="1">
            <a:gsLst>
              <a:gs pos="0">
                <a:schemeClr val="accent2">
                  <a:gamma/>
                  <a:tint val="56471"/>
                  <a:invGamma/>
                </a:schemeClr>
              </a:gs>
              <a:gs pos="100000">
                <a:schemeClr val="accent2"/>
              </a:gs>
            </a:gsLst>
            <a:path path="shape">
              <a:fillToRect l="50000" t="50000" r="50000" b="50000"/>
            </a:path>
          </a:gradFill>
          <a:ln w="28575" algn="ctr">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tr-TR">
              <a:solidFill>
                <a:srgbClr val="000000"/>
              </a:solidFill>
            </a:endParaRPr>
          </a:p>
        </p:txBody>
      </p:sp>
      <p:sp>
        <p:nvSpPr>
          <p:cNvPr id="45" name="AutoShape 5"/>
          <p:cNvSpPr>
            <a:spLocks noChangeArrowheads="1"/>
          </p:cNvSpPr>
          <p:nvPr/>
        </p:nvSpPr>
        <p:spPr bwMode="gray">
          <a:xfrm>
            <a:off x="3852863" y="2311400"/>
            <a:ext cx="3781425" cy="50006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smtClean="0">
                <a:solidFill>
                  <a:srgbClr val="002060"/>
                </a:solidFill>
              </a:rPr>
              <a:t>Uzaktan Eğitim Nedir?</a:t>
            </a:r>
            <a:endParaRPr lang="en-US" b="1" dirty="0">
              <a:solidFill>
                <a:srgbClr val="002060"/>
              </a:solidFill>
            </a:endParaRPr>
          </a:p>
        </p:txBody>
      </p:sp>
      <p:sp>
        <p:nvSpPr>
          <p:cNvPr id="46" name="AutoShape 6"/>
          <p:cNvSpPr>
            <a:spLocks noChangeArrowheads="1"/>
          </p:cNvSpPr>
          <p:nvPr/>
        </p:nvSpPr>
        <p:spPr bwMode="gray">
          <a:xfrm>
            <a:off x="4183063" y="2973388"/>
            <a:ext cx="3781425" cy="498475"/>
          </a:xfrm>
          <a:prstGeom prst="roundRect">
            <a:avLst>
              <a:gd name="adj" fmla="val 50000"/>
            </a:avLst>
          </a:prstGeom>
          <a:gradFill rotWithShape="1">
            <a:gsLst>
              <a:gs pos="0">
                <a:schemeClr val="folHlink"/>
              </a:gs>
              <a:gs pos="100000">
                <a:schemeClr val="folHlink">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smtClean="0">
                <a:solidFill>
                  <a:srgbClr val="002060"/>
                </a:solidFill>
              </a:rPr>
              <a:t>Neden Uzaktan Eğitim?</a:t>
            </a:r>
            <a:endParaRPr lang="en-US" b="1" dirty="0">
              <a:solidFill>
                <a:srgbClr val="002060"/>
              </a:solidFill>
            </a:endParaRPr>
          </a:p>
        </p:txBody>
      </p:sp>
      <p:sp>
        <p:nvSpPr>
          <p:cNvPr id="47" name="AutoShape 7"/>
          <p:cNvSpPr>
            <a:spLocks noChangeArrowheads="1"/>
          </p:cNvSpPr>
          <p:nvPr/>
        </p:nvSpPr>
        <p:spPr bwMode="gray">
          <a:xfrm>
            <a:off x="4449763" y="3633788"/>
            <a:ext cx="3779837" cy="500062"/>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smtClean="0">
                <a:solidFill>
                  <a:srgbClr val="002060"/>
                </a:solidFill>
              </a:rPr>
              <a:t>Uzaktan Eğitim Nasıl Yapılır?</a:t>
            </a:r>
            <a:endParaRPr lang="en-US" b="1" dirty="0">
              <a:solidFill>
                <a:srgbClr val="002060"/>
              </a:solidFill>
            </a:endParaRPr>
          </a:p>
        </p:txBody>
      </p:sp>
      <p:sp>
        <p:nvSpPr>
          <p:cNvPr id="48" name="AutoShape 8"/>
          <p:cNvSpPr>
            <a:spLocks noChangeArrowheads="1"/>
          </p:cNvSpPr>
          <p:nvPr/>
        </p:nvSpPr>
        <p:spPr bwMode="gray">
          <a:xfrm>
            <a:off x="4211960" y="4294188"/>
            <a:ext cx="3781425" cy="500062"/>
          </a:xfrm>
          <a:prstGeom prst="roundRect">
            <a:avLst>
              <a:gd name="adj" fmla="val 50000"/>
            </a:avLst>
          </a:prstGeom>
          <a:gradFill rotWithShape="1">
            <a:gsLst>
              <a:gs pos="0">
                <a:schemeClr val="folHlink"/>
              </a:gs>
              <a:gs pos="100000">
                <a:schemeClr val="folHlink">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r>
              <a:rPr lang="tr-TR" b="1" dirty="0" smtClean="0">
                <a:solidFill>
                  <a:srgbClr val="002060"/>
                </a:solidFill>
              </a:rPr>
              <a:t>     Merkez Hakkında Bilgi</a:t>
            </a:r>
            <a:endParaRPr lang="en-US" b="1" dirty="0">
              <a:solidFill>
                <a:srgbClr val="002060"/>
              </a:solidFill>
            </a:endParaRPr>
          </a:p>
        </p:txBody>
      </p:sp>
      <p:sp>
        <p:nvSpPr>
          <p:cNvPr id="49" name="AutoShape 9"/>
          <p:cNvSpPr>
            <a:spLocks noChangeArrowheads="1"/>
          </p:cNvSpPr>
          <p:nvPr/>
        </p:nvSpPr>
        <p:spPr bwMode="gray">
          <a:xfrm>
            <a:off x="3852863" y="4956175"/>
            <a:ext cx="3781425" cy="50006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r>
              <a:rPr lang="tr-TR" b="1" dirty="0" smtClean="0">
                <a:solidFill>
                  <a:srgbClr val="002060"/>
                </a:solidFill>
              </a:rPr>
              <a:t>Merkezin Aktif Faaliyetleri</a:t>
            </a:r>
            <a:endParaRPr lang="en-US" b="1" dirty="0">
              <a:solidFill>
                <a:srgbClr val="002060"/>
              </a:solidFill>
            </a:endParaRPr>
          </a:p>
        </p:txBody>
      </p:sp>
      <p:sp>
        <p:nvSpPr>
          <p:cNvPr id="50" name="Text Box 10"/>
          <p:cNvSpPr txBox="1">
            <a:spLocks noChangeArrowheads="1"/>
          </p:cNvSpPr>
          <p:nvPr/>
        </p:nvSpPr>
        <p:spPr bwMode="gray">
          <a:xfrm>
            <a:off x="2119643" y="3345210"/>
            <a:ext cx="1869423" cy="1077218"/>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0" fontAlgn="base" hangingPunct="0">
              <a:spcBef>
                <a:spcPct val="0"/>
              </a:spcBef>
              <a:spcAft>
                <a:spcPct val="0"/>
              </a:spcAft>
            </a:pPr>
            <a:r>
              <a:rPr lang="tr-TR" sz="3200" b="1" dirty="0" smtClean="0">
                <a:solidFill>
                  <a:srgbClr val="FFFFFF"/>
                </a:solidFill>
                <a:effectLst>
                  <a:outerShdw blurRad="38100" dist="38100" dir="2700000" algn="tl">
                    <a:srgbClr val="C0C0C0"/>
                  </a:outerShdw>
                </a:effectLst>
              </a:rPr>
              <a:t>Uzaktan </a:t>
            </a:r>
          </a:p>
          <a:p>
            <a:pPr algn="ctr" eaLnBrk="0" fontAlgn="base" hangingPunct="0">
              <a:spcBef>
                <a:spcPct val="0"/>
              </a:spcBef>
              <a:spcAft>
                <a:spcPct val="0"/>
              </a:spcAft>
            </a:pPr>
            <a:r>
              <a:rPr lang="tr-TR" sz="3200" b="1" dirty="0" smtClean="0">
                <a:solidFill>
                  <a:srgbClr val="FFFFFF"/>
                </a:solidFill>
                <a:effectLst>
                  <a:outerShdw blurRad="38100" dist="38100" dir="2700000" algn="tl">
                    <a:srgbClr val="C0C0C0"/>
                  </a:outerShdw>
                </a:effectLst>
              </a:rPr>
              <a:t>Eğitim</a:t>
            </a:r>
            <a:endParaRPr lang="en-US" sz="3200" b="1" dirty="0">
              <a:solidFill>
                <a:srgbClr val="FFFFFF"/>
              </a:solidFill>
              <a:effectLst>
                <a:outerShdw blurRad="38100" dist="38100" dir="2700000" algn="tl">
                  <a:srgbClr val="C0C0C0"/>
                </a:outerShdw>
              </a:effectLst>
            </a:endParaRPr>
          </a:p>
        </p:txBody>
      </p:sp>
      <p:sp>
        <p:nvSpPr>
          <p:cNvPr id="2" name="AutoShape 2" descr="uzaktan eğitim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1229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82956" y="237673"/>
            <a:ext cx="4080586" cy="1981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layt Numarası Yer Tutucusu 3"/>
          <p:cNvSpPr>
            <a:spLocks noGrp="1"/>
          </p:cNvSpPr>
          <p:nvPr>
            <p:ph type="sldNum" sz="quarter" idx="15"/>
          </p:nvPr>
        </p:nvSpPr>
        <p:spPr/>
        <p:txBody>
          <a:bodyPr/>
          <a:lstStyle/>
          <a:p>
            <a:fld id="{08837F6A-8C7A-4737-BAB1-56D8D1B7DA7A}" type="slidenum">
              <a:rPr lang="tr-TR" smtClean="0"/>
              <a:pPr/>
              <a:t>2</a:t>
            </a:fld>
            <a:endParaRPr lang="tr-TR"/>
          </a:p>
        </p:txBody>
      </p:sp>
    </p:spTree>
    <p:extLst>
      <p:ext uri="{BB962C8B-B14F-4D97-AF65-F5344CB8AC3E}">
        <p14:creationId xmlns:p14="http://schemas.microsoft.com/office/powerpoint/2010/main" val="20640361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28596" y="-214338"/>
            <a:ext cx="7467600" cy="1143000"/>
          </a:xfrm>
        </p:spPr>
        <p:txBody>
          <a:bodyPr/>
          <a:lstStyle/>
          <a:p>
            <a:r>
              <a:rPr lang="tr-TR" dirty="0" smtClean="0"/>
              <a:t>UZAKTAN EĞİTİM NEDİR</a:t>
            </a:r>
            <a:endParaRPr lang="tr-TR" dirty="0"/>
          </a:p>
        </p:txBody>
      </p:sp>
      <p:sp>
        <p:nvSpPr>
          <p:cNvPr id="3" name="2 İçerik Yer Tutucusu"/>
          <p:cNvSpPr>
            <a:spLocks noGrp="1"/>
          </p:cNvSpPr>
          <p:nvPr>
            <p:ph sz="quarter" idx="1"/>
          </p:nvPr>
        </p:nvSpPr>
        <p:spPr>
          <a:xfrm>
            <a:off x="0" y="928670"/>
            <a:ext cx="8643966" cy="1971676"/>
          </a:xfrm>
        </p:spPr>
        <p:txBody>
          <a:bodyPr>
            <a:noAutofit/>
          </a:bodyPr>
          <a:lstStyle/>
          <a:p>
            <a:pPr algn="just"/>
            <a:r>
              <a:rPr lang="tr-TR" sz="2000" dirty="0" smtClean="0">
                <a:latin typeface="Times New Roman" pitchFamily="18" charset="0"/>
                <a:cs typeface="Times New Roman" pitchFamily="18" charset="0"/>
              </a:rPr>
              <a:t>Uzaktan eğitim, zaman ve mekandan tamamen bağımsız, öğrencinin ve öğretim üyesinin </a:t>
            </a:r>
            <a:r>
              <a:rPr lang="tr-TR" sz="2000" dirty="0" err="1" smtClean="0">
                <a:latin typeface="Times New Roman" pitchFamily="18" charset="0"/>
                <a:cs typeface="Times New Roman" pitchFamily="18" charset="0"/>
              </a:rPr>
              <a:t>kampüse</a:t>
            </a:r>
            <a:r>
              <a:rPr lang="tr-TR" sz="2000" dirty="0" smtClean="0">
                <a:latin typeface="Times New Roman" pitchFamily="18" charset="0"/>
                <a:cs typeface="Times New Roman" pitchFamily="18" charset="0"/>
              </a:rPr>
              <a:t> gelme zorunluluğu olmadan, mevcut bilgisayar teknolojileri vasıtasıyla tamamen sanal ortamda, canlı, görüntülü, sesli ve </a:t>
            </a:r>
            <a:r>
              <a:rPr lang="tr-TR" sz="2000" dirty="0" err="1" smtClean="0">
                <a:latin typeface="Times New Roman" pitchFamily="18" charset="0"/>
                <a:cs typeface="Times New Roman" pitchFamily="18" charset="0"/>
              </a:rPr>
              <a:t>interaktif</a:t>
            </a:r>
            <a:r>
              <a:rPr lang="tr-TR" sz="2000" dirty="0" smtClean="0">
                <a:latin typeface="Times New Roman" pitchFamily="18" charset="0"/>
                <a:cs typeface="Times New Roman" pitchFamily="18" charset="0"/>
              </a:rPr>
              <a:t> olarak derslerin işlendiği; katılımcının istediği zaman bunları tekrar tekrar izleyebileceği/görüntüleyebileceği kaynak bilgilerine ulaşabileceği bir üniversite eğitiminin verildiği günümüz şartlarında eğitim ve öğretimin hızla bilgisayar ortamına geçtiği akılcı, çağdaş ve yenilikçi bir eğitim sistemidir.</a:t>
            </a:r>
            <a:endParaRPr lang="tr-TR" sz="2000" dirty="0">
              <a:latin typeface="Times New Roman" pitchFamily="18" charset="0"/>
              <a:cs typeface="Times New Roman" pitchFamily="18" charset="0"/>
            </a:endParaRPr>
          </a:p>
        </p:txBody>
      </p:sp>
      <p:pic>
        <p:nvPicPr>
          <p:cNvPr id="4" name="Picture 5"/>
          <p:cNvPicPr>
            <a:picLocks noChangeAspect="1" noChangeArrowheads="1"/>
          </p:cNvPicPr>
          <p:nvPr/>
        </p:nvPicPr>
        <p:blipFill>
          <a:blip r:embed="rId2" cstate="print"/>
          <a:srcRect/>
          <a:stretch>
            <a:fillRect/>
          </a:stretch>
        </p:blipFill>
        <p:spPr bwMode="auto">
          <a:xfrm>
            <a:off x="1415499" y="3286124"/>
            <a:ext cx="6085459" cy="3286148"/>
          </a:xfrm>
          <a:prstGeom prst="rect">
            <a:avLst/>
          </a:prstGeom>
          <a:noFill/>
          <a:ln w="9525">
            <a:noFill/>
            <a:miter lim="800000"/>
            <a:headEnd/>
            <a:tailEnd/>
          </a:ln>
          <a:effectLst/>
        </p:spPr>
      </p:pic>
      <p:sp>
        <p:nvSpPr>
          <p:cNvPr id="7" name="Slayt Numarası Yer Tutucusu 6"/>
          <p:cNvSpPr>
            <a:spLocks noGrp="1"/>
          </p:cNvSpPr>
          <p:nvPr>
            <p:ph type="sldNum" sz="quarter" idx="15"/>
          </p:nvPr>
        </p:nvSpPr>
        <p:spPr/>
        <p:txBody>
          <a:bodyPr/>
          <a:lstStyle/>
          <a:p>
            <a:fld id="{08837F6A-8C7A-4737-BAB1-56D8D1B7DA7A}" type="slidenum">
              <a:rPr lang="tr-TR" smtClean="0"/>
              <a:pPr/>
              <a:t>3</a:t>
            </a:fld>
            <a:endParaRPr lang="tr-TR"/>
          </a:p>
        </p:txBody>
      </p:sp>
    </p:spTree>
    <p:extLst>
      <p:ext uri="{BB962C8B-B14F-4D97-AF65-F5344CB8AC3E}">
        <p14:creationId xmlns:p14="http://schemas.microsoft.com/office/powerpoint/2010/main" val="650627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0"/>
            <a:ext cx="7467600" cy="1143000"/>
          </a:xfrm>
        </p:spPr>
        <p:txBody>
          <a:bodyPr/>
          <a:lstStyle/>
          <a:p>
            <a:pPr algn="ctr"/>
            <a:r>
              <a:rPr lang="tr-TR" dirty="0" smtClean="0"/>
              <a:t>NEDEN UZAKTAN EĞİTİM</a:t>
            </a:r>
            <a:endParaRPr lang="tr-TR" dirty="0"/>
          </a:p>
        </p:txBody>
      </p:sp>
      <p:sp>
        <p:nvSpPr>
          <p:cNvPr id="3" name="İçerik Yer Tutucusu 2"/>
          <p:cNvSpPr>
            <a:spLocks noGrp="1"/>
          </p:cNvSpPr>
          <p:nvPr>
            <p:ph sz="quarter" idx="1"/>
          </p:nvPr>
        </p:nvSpPr>
        <p:spPr>
          <a:xfrm>
            <a:off x="539552" y="1196752"/>
            <a:ext cx="4536504" cy="4896544"/>
          </a:xfrm>
        </p:spPr>
        <p:txBody>
          <a:bodyPr/>
          <a:lstStyle/>
          <a:p>
            <a:pPr lvl="0">
              <a:spcBef>
                <a:spcPct val="20000"/>
              </a:spcBef>
              <a:buClr>
                <a:srgbClr val="873624"/>
              </a:buClr>
              <a:buSzTx/>
              <a:buFont typeface="Wingdings" pitchFamily="2" charset="2"/>
              <a:buChar char="ü"/>
            </a:pPr>
            <a:r>
              <a:rPr lang="tr-TR" sz="2000" b="1" dirty="0" smtClean="0">
                <a:solidFill>
                  <a:prstClr val="black">
                    <a:lumMod val="85000"/>
                    <a:lumOff val="15000"/>
                  </a:prstClr>
                </a:solidFill>
                <a:latin typeface="Book Antiqua"/>
              </a:rPr>
              <a:t>Öğrenci merkezlidir</a:t>
            </a:r>
          </a:p>
          <a:p>
            <a:pPr lvl="0">
              <a:spcBef>
                <a:spcPct val="20000"/>
              </a:spcBef>
              <a:buClr>
                <a:srgbClr val="873624"/>
              </a:buClr>
              <a:buSzTx/>
              <a:buFont typeface="Wingdings" pitchFamily="2" charset="2"/>
              <a:buChar char="ü"/>
            </a:pPr>
            <a:r>
              <a:rPr lang="tr-TR" sz="2000" b="1" dirty="0" smtClean="0">
                <a:solidFill>
                  <a:prstClr val="black">
                    <a:lumMod val="85000"/>
                    <a:lumOff val="15000"/>
                  </a:prstClr>
                </a:solidFill>
                <a:latin typeface="Book Antiqua"/>
              </a:rPr>
              <a:t>Teknolojinin sağladığı eğitimde fırsat eşitliği söz konusudur</a:t>
            </a:r>
          </a:p>
          <a:p>
            <a:pPr lvl="0">
              <a:spcBef>
                <a:spcPct val="20000"/>
              </a:spcBef>
              <a:buClr>
                <a:srgbClr val="873624"/>
              </a:buClr>
              <a:buSzTx/>
              <a:buFont typeface="Wingdings" pitchFamily="2" charset="2"/>
              <a:buChar char="ü"/>
            </a:pPr>
            <a:r>
              <a:rPr lang="tr-TR" sz="2000" b="1" dirty="0" smtClean="0">
                <a:solidFill>
                  <a:prstClr val="black">
                    <a:lumMod val="85000"/>
                    <a:lumOff val="15000"/>
                  </a:prstClr>
                </a:solidFill>
                <a:latin typeface="Book Antiqua"/>
              </a:rPr>
              <a:t>Yaşam boyu sınırsız öğrenmenin yolunu aralar</a:t>
            </a:r>
          </a:p>
          <a:p>
            <a:pPr lvl="0">
              <a:spcBef>
                <a:spcPct val="20000"/>
              </a:spcBef>
              <a:buClr>
                <a:srgbClr val="873624"/>
              </a:buClr>
              <a:buSzTx/>
              <a:buFont typeface="Wingdings" pitchFamily="2" charset="2"/>
              <a:buChar char="ü"/>
            </a:pPr>
            <a:r>
              <a:rPr lang="tr-TR" sz="2000" b="1" dirty="0" smtClean="0">
                <a:solidFill>
                  <a:prstClr val="black">
                    <a:lumMod val="85000"/>
                    <a:lumOff val="15000"/>
                  </a:prstClr>
                </a:solidFill>
                <a:latin typeface="Book Antiqua"/>
              </a:rPr>
              <a:t>Çok geniş öğrenci kitlesine hizmet sunabilen bir eğitim sistemidir</a:t>
            </a:r>
          </a:p>
          <a:p>
            <a:pPr lvl="0">
              <a:spcBef>
                <a:spcPct val="20000"/>
              </a:spcBef>
              <a:buClr>
                <a:srgbClr val="873624"/>
              </a:buClr>
              <a:buSzTx/>
              <a:buFont typeface="Wingdings" pitchFamily="2" charset="2"/>
              <a:buChar char="ü"/>
            </a:pPr>
            <a:r>
              <a:rPr lang="tr-TR" sz="2000" b="1" dirty="0" smtClean="0">
                <a:solidFill>
                  <a:prstClr val="black">
                    <a:lumMod val="85000"/>
                    <a:lumOff val="15000"/>
                  </a:prstClr>
                </a:solidFill>
                <a:latin typeface="Book Antiqua"/>
              </a:rPr>
              <a:t>Zengin, gelişmiş ve etkileşimli araçlarla ders işleme imkanı sunar</a:t>
            </a:r>
          </a:p>
          <a:p>
            <a:pPr lvl="0">
              <a:spcBef>
                <a:spcPct val="20000"/>
              </a:spcBef>
              <a:buClr>
                <a:srgbClr val="873624"/>
              </a:buClr>
              <a:buSzTx/>
              <a:buFont typeface="Wingdings" pitchFamily="2" charset="2"/>
              <a:buChar char="ü"/>
            </a:pPr>
            <a:r>
              <a:rPr lang="tr-TR" sz="2000" b="1" dirty="0" smtClean="0">
                <a:solidFill>
                  <a:prstClr val="black">
                    <a:lumMod val="85000"/>
                    <a:lumOff val="15000"/>
                  </a:prstClr>
                </a:solidFill>
                <a:latin typeface="Book Antiqua"/>
              </a:rPr>
              <a:t>Öğretim ortamı ve içeriğe 7 gün 24 saat erişim olanağı sunar</a:t>
            </a:r>
          </a:p>
          <a:p>
            <a:pPr lvl="0">
              <a:spcBef>
                <a:spcPct val="20000"/>
              </a:spcBef>
              <a:buClr>
                <a:srgbClr val="873624"/>
              </a:buClr>
              <a:buSzTx/>
              <a:buFont typeface="Wingdings" pitchFamily="2" charset="2"/>
              <a:buChar char="ü"/>
            </a:pPr>
            <a:r>
              <a:rPr lang="tr-TR" sz="2000" b="1" dirty="0" smtClean="0">
                <a:solidFill>
                  <a:prstClr val="black">
                    <a:lumMod val="85000"/>
                    <a:lumOff val="15000"/>
                  </a:prstClr>
                </a:solidFill>
                <a:latin typeface="Book Antiqua"/>
              </a:rPr>
              <a:t>Bilgiye hızlı ve kolay bir şekilde erişme imkanı verir</a:t>
            </a:r>
          </a:p>
          <a:p>
            <a:pPr marL="0" lvl="0" indent="0">
              <a:spcBef>
                <a:spcPct val="20000"/>
              </a:spcBef>
              <a:buClr>
                <a:srgbClr val="873624"/>
              </a:buClr>
              <a:buSzTx/>
              <a:buNone/>
            </a:pPr>
            <a:endParaRPr lang="tr-TR" sz="2000" b="1" dirty="0">
              <a:solidFill>
                <a:prstClr val="black">
                  <a:lumMod val="85000"/>
                  <a:lumOff val="15000"/>
                </a:prstClr>
              </a:solidFill>
              <a:latin typeface="Book Antiqua"/>
            </a:endParaRPr>
          </a:p>
          <a:p>
            <a:endParaRPr lang="tr-TR" dirty="0"/>
          </a:p>
        </p:txBody>
      </p:sp>
      <p:pic>
        <p:nvPicPr>
          <p:cNvPr id="7" name="Picture 2" descr="C:\Users\Asus\Desktop\SUNUM\3G_ile_uzaktan_egitim_yayginlasacak_2010-05-01_16_58_07.jpg"/>
          <p:cNvPicPr>
            <a:picLocks noGrp="1"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05" y="3538762"/>
            <a:ext cx="3312403" cy="3240360"/>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2" descr="uzaktan eğitim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9" name="AutoShape 4" descr="uzaktan eğitim ile ilgili görsel sonucu"/>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4102" name="Picture 6" descr="http://www.portal.pardustopluluk.org/images/egitim/uzaktan-egitim.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1052736"/>
            <a:ext cx="3810000" cy="2486026"/>
          </a:xfrm>
          <a:prstGeom prst="rect">
            <a:avLst/>
          </a:prstGeom>
          <a:noFill/>
          <a:extLst>
            <a:ext uri="{909E8E84-426E-40DD-AFC4-6F175D3DCCD1}">
              <a14:hiddenFill xmlns:a14="http://schemas.microsoft.com/office/drawing/2010/main">
                <a:solidFill>
                  <a:srgbClr val="FFFFFF"/>
                </a:solidFill>
              </a14:hiddenFill>
            </a:ext>
          </a:extLst>
        </p:spPr>
      </p:pic>
      <p:sp>
        <p:nvSpPr>
          <p:cNvPr id="11" name="Slayt Numarası Yer Tutucusu 10"/>
          <p:cNvSpPr>
            <a:spLocks noGrp="1"/>
          </p:cNvSpPr>
          <p:nvPr>
            <p:ph type="sldNum" sz="quarter" idx="15"/>
          </p:nvPr>
        </p:nvSpPr>
        <p:spPr/>
        <p:txBody>
          <a:bodyPr/>
          <a:lstStyle/>
          <a:p>
            <a:fld id="{08837F6A-8C7A-4737-BAB1-56D8D1B7DA7A}" type="slidenum">
              <a:rPr lang="tr-TR" smtClean="0"/>
              <a:pPr/>
              <a:t>4</a:t>
            </a:fld>
            <a:endParaRPr lang="tr-TR"/>
          </a:p>
        </p:txBody>
      </p:sp>
    </p:spTree>
    <p:extLst>
      <p:ext uri="{BB962C8B-B14F-4D97-AF65-F5344CB8AC3E}">
        <p14:creationId xmlns:p14="http://schemas.microsoft.com/office/powerpoint/2010/main" val="289916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UZAKTAN EĞİTİM NASIL YAPILIR?</a:t>
            </a:r>
            <a:endParaRPr lang="tr-TR" dirty="0"/>
          </a:p>
        </p:txBody>
      </p:sp>
      <p:graphicFrame>
        <p:nvGraphicFramePr>
          <p:cNvPr id="4" name="İçerik Yer Tutucusu 3"/>
          <p:cNvGraphicFramePr>
            <a:graphicFrameLocks noGrp="1"/>
          </p:cNvGraphicFramePr>
          <p:nvPr>
            <p:ph sz="quarter" idx="1"/>
            <p:extLst>
              <p:ext uri="{D42A27DB-BD31-4B8C-83A1-F6EECF244321}">
                <p14:modId xmlns:p14="http://schemas.microsoft.com/office/powerpoint/2010/main" val="3192653833"/>
              </p:ext>
            </p:extLst>
          </p:nvPr>
        </p:nvGraphicFramePr>
        <p:xfrm>
          <a:off x="457200" y="1600200"/>
          <a:ext cx="74676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yagram 4"/>
          <p:cNvGraphicFramePr/>
          <p:nvPr>
            <p:extLst>
              <p:ext uri="{D42A27DB-BD31-4B8C-83A1-F6EECF244321}">
                <p14:modId xmlns:p14="http://schemas.microsoft.com/office/powerpoint/2010/main" val="29377216"/>
              </p:ext>
            </p:extLst>
          </p:nvPr>
        </p:nvGraphicFramePr>
        <p:xfrm>
          <a:off x="580216" y="1741264"/>
          <a:ext cx="737616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6" name="Picture 3" descr="C:\Users\BOTE12\Desktop\11949889961988329495clock_michael_breuer_03.svg.med.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45128" y="2117948"/>
            <a:ext cx="1135484" cy="11354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TE12\Desktop\11949889961988329495clock_michael_breuer_03.svg.med.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732660" y="3922836"/>
            <a:ext cx="1063476" cy="106347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C:\Users\BOTE12\Desktop\11949889961988329495clock_michael_breuer_03.svg.med.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300192" y="3901504"/>
            <a:ext cx="1063476" cy="106347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BOTE12\Desktop\11949889961988329495clock_michael_breuer_03.svg.med.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rot="7150366">
            <a:off x="4776348" y="2131730"/>
            <a:ext cx="1133378" cy="1133378"/>
          </a:xfrm>
          <a:prstGeom prst="rect">
            <a:avLst/>
          </a:prstGeom>
          <a:noFill/>
          <a:extLst>
            <a:ext uri="{909E8E84-426E-40DD-AFC4-6F175D3DCCD1}">
              <a14:hiddenFill xmlns:a14="http://schemas.microsoft.com/office/drawing/2010/main">
                <a:solidFill>
                  <a:srgbClr val="FFFFFF"/>
                </a:solidFill>
              </a14:hiddenFill>
            </a:ext>
          </a:extLst>
        </p:spPr>
      </p:pic>
      <p:sp>
        <p:nvSpPr>
          <p:cNvPr id="17" name="Slayt Numarası Yer Tutucusu 16"/>
          <p:cNvSpPr>
            <a:spLocks noGrp="1"/>
          </p:cNvSpPr>
          <p:nvPr>
            <p:ph type="sldNum" sz="quarter" idx="15"/>
          </p:nvPr>
        </p:nvSpPr>
        <p:spPr/>
        <p:txBody>
          <a:bodyPr/>
          <a:lstStyle/>
          <a:p>
            <a:fld id="{08837F6A-8C7A-4737-BAB1-56D8D1B7DA7A}" type="slidenum">
              <a:rPr lang="tr-TR" smtClean="0"/>
              <a:pPr/>
              <a:t>5</a:t>
            </a:fld>
            <a:endParaRPr lang="tr-TR"/>
          </a:p>
        </p:txBody>
      </p:sp>
    </p:spTree>
    <p:extLst>
      <p:ext uri="{BB962C8B-B14F-4D97-AF65-F5344CB8AC3E}">
        <p14:creationId xmlns:p14="http://schemas.microsoft.com/office/powerpoint/2010/main" val="41476281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075240" cy="1143000"/>
          </a:xfrm>
        </p:spPr>
        <p:txBody>
          <a:bodyPr/>
          <a:lstStyle/>
          <a:p>
            <a:r>
              <a:rPr lang="tr-TR" sz="3200" dirty="0">
                <a:solidFill>
                  <a:srgbClr val="002060"/>
                </a:solidFill>
              </a:rPr>
              <a:t>Asenkron Uygulamalar (Eş zamansız)</a:t>
            </a:r>
            <a:endParaRPr lang="tr-TR" dirty="0"/>
          </a:p>
        </p:txBody>
      </p:sp>
      <p:sp>
        <p:nvSpPr>
          <p:cNvPr id="3" name="İçerik Yer Tutucusu 2"/>
          <p:cNvSpPr>
            <a:spLocks noGrp="1"/>
          </p:cNvSpPr>
          <p:nvPr>
            <p:ph sz="quarter" idx="1"/>
          </p:nvPr>
        </p:nvSpPr>
        <p:spPr>
          <a:xfrm>
            <a:off x="457200" y="1600200"/>
            <a:ext cx="8219256" cy="820688"/>
          </a:xfrm>
        </p:spPr>
        <p:txBody>
          <a:bodyPr>
            <a:normAutofit lnSpcReduction="10000"/>
          </a:bodyPr>
          <a:lstStyle/>
          <a:p>
            <a:r>
              <a:rPr lang="tr-TR" dirty="0"/>
              <a:t>Öğretmen ve öğrencilerin farklı zamanlarda, farklı mekanlarda ders işlemesidir.</a:t>
            </a:r>
          </a:p>
          <a:p>
            <a:endParaRPr lang="tr-TR" dirty="0"/>
          </a:p>
        </p:txBody>
      </p:sp>
      <p:pic>
        <p:nvPicPr>
          <p:cNvPr id="4" name="Picture 6" descr="C:\Users\ynd\Desktop\bilgisayarikonik46411haziran2010.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9104" y="3468216"/>
            <a:ext cx="2505075" cy="2381250"/>
          </a:xfrm>
          <a:prstGeom prst="rect">
            <a:avLst/>
          </a:prstGeom>
          <a:noFill/>
          <a:extLst>
            <a:ext uri="{909E8E84-426E-40DD-AFC4-6F175D3DCCD1}">
              <a14:hiddenFill xmlns:a14="http://schemas.microsoft.com/office/drawing/2010/main">
                <a:solidFill>
                  <a:srgbClr val="FFFFFF"/>
                </a:solidFill>
              </a14:hiddenFill>
            </a:ext>
          </a:extLst>
        </p:spPr>
      </p:pic>
      <p:cxnSp>
        <p:nvCxnSpPr>
          <p:cNvPr id="5" name="Düz Bağlayıcı 4"/>
          <p:cNvCxnSpPr/>
          <p:nvPr/>
        </p:nvCxnSpPr>
        <p:spPr bwMode="auto">
          <a:xfrm flipH="1">
            <a:off x="3421309" y="2726455"/>
            <a:ext cx="1482020" cy="2992041"/>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 name="Picture 2" descr="C:\Users\BOTE12\Desktop\ogretmen-5.gif"/>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7584" y="2957167"/>
            <a:ext cx="2120552" cy="29201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TE12\Desktop\images.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16547" y="2851056"/>
            <a:ext cx="923795" cy="91968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C:\Users\BOTE12\Desktop\images (1).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95066" y="2639436"/>
            <a:ext cx="1438225" cy="1438225"/>
          </a:xfrm>
          <a:prstGeom prst="rect">
            <a:avLst/>
          </a:prstGeom>
          <a:noFill/>
          <a:extLst>
            <a:ext uri="{909E8E84-426E-40DD-AFC4-6F175D3DCCD1}">
              <a14:hiddenFill xmlns:a14="http://schemas.microsoft.com/office/drawing/2010/main">
                <a:solidFill>
                  <a:srgbClr val="FFFFFF"/>
                </a:solidFill>
              </a14:hiddenFill>
            </a:ext>
          </a:extLst>
        </p:spPr>
      </p:pic>
      <p:sp>
        <p:nvSpPr>
          <p:cNvPr id="10" name="Slayt Numarası Yer Tutucusu 9"/>
          <p:cNvSpPr>
            <a:spLocks noGrp="1"/>
          </p:cNvSpPr>
          <p:nvPr>
            <p:ph type="sldNum" sz="quarter" idx="15"/>
          </p:nvPr>
        </p:nvSpPr>
        <p:spPr/>
        <p:txBody>
          <a:bodyPr/>
          <a:lstStyle/>
          <a:p>
            <a:fld id="{08837F6A-8C7A-4737-BAB1-56D8D1B7DA7A}" type="slidenum">
              <a:rPr lang="tr-TR" smtClean="0"/>
              <a:pPr/>
              <a:t>6</a:t>
            </a:fld>
            <a:endParaRPr lang="tr-TR"/>
          </a:p>
        </p:txBody>
      </p:sp>
    </p:spTree>
    <p:extLst>
      <p:ext uri="{BB962C8B-B14F-4D97-AF65-F5344CB8AC3E}">
        <p14:creationId xmlns:p14="http://schemas.microsoft.com/office/powerpoint/2010/main" val="12772935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z="3200" dirty="0">
                <a:solidFill>
                  <a:srgbClr val="002060"/>
                </a:solidFill>
              </a:rPr>
              <a:t>Senkron Uygulamalar (Eş zamanlı)</a:t>
            </a:r>
            <a:endParaRPr lang="tr-TR" dirty="0"/>
          </a:p>
        </p:txBody>
      </p:sp>
      <p:sp>
        <p:nvSpPr>
          <p:cNvPr id="3" name="İçerik Yer Tutucusu 2"/>
          <p:cNvSpPr>
            <a:spLocks noGrp="1"/>
          </p:cNvSpPr>
          <p:nvPr>
            <p:ph sz="quarter" idx="1"/>
          </p:nvPr>
        </p:nvSpPr>
        <p:spPr>
          <a:xfrm>
            <a:off x="457200" y="1600200"/>
            <a:ext cx="8219256" cy="892696"/>
          </a:xfrm>
        </p:spPr>
        <p:txBody>
          <a:bodyPr/>
          <a:lstStyle/>
          <a:p>
            <a:r>
              <a:rPr lang="tr-TR" dirty="0"/>
              <a:t>Öğretmen ve öğrencinin birebir ders işlediği uygulamalardır</a:t>
            </a:r>
          </a:p>
        </p:txBody>
      </p:sp>
      <p:pic>
        <p:nvPicPr>
          <p:cNvPr id="4" name="Picture 4" descr="http://t0.gstatic.com/images?q=tbn:ANd9GcQS4QDdRAe2AGVSsddM656OCGUThl0EdEM_W4yVQPlIvzOLl3Hs"/>
          <p:cNvPicPr>
            <a:picLocks noChangeAspect="1" noChangeArrowheads="1"/>
          </p:cNvPicPr>
          <p:nvPr/>
        </p:nvPicPr>
        <p:blipFill>
          <a:blip r:embed="rId2" cstate="print"/>
          <a:srcRect/>
          <a:stretch>
            <a:fillRect/>
          </a:stretch>
        </p:blipFill>
        <p:spPr bwMode="auto">
          <a:xfrm>
            <a:off x="1619672" y="2483847"/>
            <a:ext cx="5976664" cy="4185513"/>
          </a:xfrm>
          <a:prstGeom prst="rect">
            <a:avLst/>
          </a:prstGeom>
          <a:noFill/>
        </p:spPr>
      </p:pic>
      <p:sp>
        <p:nvSpPr>
          <p:cNvPr id="6" name="Slayt Numarası Yer Tutucusu 5"/>
          <p:cNvSpPr>
            <a:spLocks noGrp="1"/>
          </p:cNvSpPr>
          <p:nvPr>
            <p:ph type="sldNum" sz="quarter" idx="15"/>
          </p:nvPr>
        </p:nvSpPr>
        <p:spPr/>
        <p:txBody>
          <a:bodyPr/>
          <a:lstStyle/>
          <a:p>
            <a:fld id="{08837F6A-8C7A-4737-BAB1-56D8D1B7DA7A}" type="slidenum">
              <a:rPr lang="tr-TR" smtClean="0"/>
              <a:pPr/>
              <a:t>7</a:t>
            </a:fld>
            <a:endParaRPr lang="tr-TR"/>
          </a:p>
        </p:txBody>
      </p:sp>
    </p:spTree>
    <p:extLst>
      <p:ext uri="{BB962C8B-B14F-4D97-AF65-F5344CB8AC3E}">
        <p14:creationId xmlns:p14="http://schemas.microsoft.com/office/powerpoint/2010/main" val="5511656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116632"/>
            <a:ext cx="8291264" cy="1143000"/>
          </a:xfrm>
        </p:spPr>
        <p:txBody>
          <a:bodyPr/>
          <a:lstStyle/>
          <a:p>
            <a:pPr algn="ctr"/>
            <a:r>
              <a:rPr lang="tr-TR" dirty="0" smtClean="0"/>
              <a:t>MERKEZİMİZ HAKKINDA GENEL BİLGİ</a:t>
            </a:r>
            <a:endParaRPr lang="tr-TR" dirty="0"/>
          </a:p>
        </p:txBody>
      </p:sp>
      <p:sp>
        <p:nvSpPr>
          <p:cNvPr id="3" name="İçerik Yer Tutucusu 2"/>
          <p:cNvSpPr>
            <a:spLocks noGrp="1"/>
          </p:cNvSpPr>
          <p:nvPr>
            <p:ph sz="quarter" idx="1"/>
          </p:nvPr>
        </p:nvSpPr>
        <p:spPr>
          <a:xfrm>
            <a:off x="457200" y="1600200"/>
            <a:ext cx="7571184" cy="4873752"/>
          </a:xfrm>
        </p:spPr>
        <p:txBody>
          <a:bodyPr>
            <a:normAutofit/>
          </a:bodyPr>
          <a:lstStyle/>
          <a:p>
            <a:r>
              <a:rPr lang="tr-TR" dirty="0" smtClean="0">
                <a:latin typeface="Times New Roman" pitchFamily="18" charset="0"/>
                <a:cs typeface="Times New Roman" pitchFamily="18" charset="0"/>
              </a:rPr>
              <a:t>Merkezimiz aktif faaliyetlerine ilk kez 2014-2015 Eğitim-Öğretim </a:t>
            </a:r>
            <a:r>
              <a:rPr lang="tr-TR" dirty="0">
                <a:latin typeface="Times New Roman" pitchFamily="18" charset="0"/>
                <a:cs typeface="Times New Roman" pitchFamily="18" charset="0"/>
              </a:rPr>
              <a:t>Y</a:t>
            </a:r>
            <a:r>
              <a:rPr lang="tr-TR" dirty="0" smtClean="0">
                <a:latin typeface="Times New Roman" pitchFamily="18" charset="0"/>
                <a:cs typeface="Times New Roman" pitchFamily="18" charset="0"/>
              </a:rPr>
              <a:t>ılı Bahar Dönemi itibariyle başlamıştır. </a:t>
            </a:r>
          </a:p>
          <a:p>
            <a:r>
              <a:rPr lang="tr-TR" dirty="0" smtClean="0">
                <a:latin typeface="Times New Roman" pitchFamily="18" charset="0"/>
                <a:cs typeface="Times New Roman" pitchFamily="18" charset="0"/>
              </a:rPr>
              <a:t>Merkezimiz Siirt Üniversitesi </a:t>
            </a:r>
            <a:r>
              <a:rPr lang="tr-TR" dirty="0" err="1" smtClean="0">
                <a:latin typeface="Times New Roman" pitchFamily="18" charset="0"/>
                <a:cs typeface="Times New Roman" pitchFamily="18" charset="0"/>
              </a:rPr>
              <a:t>Kezer</a:t>
            </a:r>
            <a:r>
              <a:rPr lang="tr-TR" dirty="0" smtClean="0">
                <a:latin typeface="Times New Roman" pitchFamily="18" charset="0"/>
                <a:cs typeface="Times New Roman" pitchFamily="18" charset="0"/>
              </a:rPr>
              <a:t> Yerleşkesi, Rektörlük Binası, B Blok 3. katta hizmet vermektedir.</a:t>
            </a:r>
          </a:p>
          <a:p>
            <a:r>
              <a:rPr lang="tr-TR" dirty="0" smtClean="0">
                <a:latin typeface="Times New Roman" pitchFamily="18" charset="0"/>
                <a:cs typeface="Times New Roman" pitchFamily="18" charset="0"/>
              </a:rPr>
              <a:t>Merkez müdürlüğümüze tahsis edilen bir Müdür ofisi, bir memur odası ve bir de sanal sınıf odası bulunmaktadır.</a:t>
            </a:r>
          </a:p>
          <a:p>
            <a:endParaRPr lang="tr-TR" dirty="0">
              <a:latin typeface="Times New Roman" pitchFamily="18" charset="0"/>
              <a:cs typeface="Times New Roman" pitchFamily="18" charset="0"/>
            </a:endParaRPr>
          </a:p>
        </p:txBody>
      </p:sp>
      <p:sp>
        <p:nvSpPr>
          <p:cNvPr id="5" name="Slayt Numarası Yer Tutucusu 4"/>
          <p:cNvSpPr>
            <a:spLocks noGrp="1"/>
          </p:cNvSpPr>
          <p:nvPr>
            <p:ph type="sldNum" sz="quarter" idx="15"/>
          </p:nvPr>
        </p:nvSpPr>
        <p:spPr/>
        <p:txBody>
          <a:bodyPr/>
          <a:lstStyle/>
          <a:p>
            <a:fld id="{08837F6A-8C7A-4737-BAB1-56D8D1B7DA7A}" type="slidenum">
              <a:rPr lang="tr-TR" smtClean="0"/>
              <a:pPr/>
              <a:t>8</a:t>
            </a:fld>
            <a:endParaRPr lang="tr-TR"/>
          </a:p>
        </p:txBody>
      </p:sp>
    </p:spTree>
    <p:extLst>
      <p:ext uri="{BB962C8B-B14F-4D97-AF65-F5344CB8AC3E}">
        <p14:creationId xmlns:p14="http://schemas.microsoft.com/office/powerpoint/2010/main" val="116034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755576" y="-378296"/>
            <a:ext cx="7467600" cy="1143000"/>
          </a:xfrm>
        </p:spPr>
        <p:txBody>
          <a:bodyPr/>
          <a:lstStyle/>
          <a:p>
            <a:pPr algn="ctr"/>
            <a:r>
              <a:rPr lang="tr-TR" dirty="0" smtClean="0"/>
              <a:t>BİRİMİN ORGANİZASYON ŞEMASI</a:t>
            </a:r>
            <a:endParaRPr lang="tr-TR" dirty="0"/>
          </a:p>
        </p:txBody>
      </p:sp>
      <p:pic>
        <p:nvPicPr>
          <p:cNvPr id="5122" name="Picture 2"/>
          <p:cNvPicPr>
            <a:picLocks noGrp="1" noChangeAspect="1" noChangeArrowheads="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716366"/>
            <a:ext cx="7265121" cy="6071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9</a:t>
            </a:fld>
            <a:endParaRPr lang="tr-TR"/>
          </a:p>
        </p:txBody>
      </p:sp>
    </p:spTree>
    <p:extLst>
      <p:ext uri="{BB962C8B-B14F-4D97-AF65-F5344CB8AC3E}">
        <p14:creationId xmlns:p14="http://schemas.microsoft.com/office/powerpoint/2010/main" val="16622392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misyon nedir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3075" name="Picture 3" descr="C:\Users\HP-pc\Desktop\indir.jpg"/>
          <p:cNvPicPr>
            <a:picLocks noGrp="1" noChangeAspect="1" noChangeArrowheads="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916832"/>
            <a:ext cx="8548071" cy="3046387"/>
          </a:xfrm>
          <a:prstGeom prst="rect">
            <a:avLst/>
          </a:prstGeom>
          <a:noFill/>
          <a:extLst>
            <a:ext uri="{909E8E84-426E-40DD-AFC4-6F175D3DCCD1}">
              <a14:hiddenFill xmlns:a14="http://schemas.microsoft.com/office/drawing/2010/main">
                <a:solidFill>
                  <a:srgbClr val="FFFFFF"/>
                </a:solidFill>
              </a14:hiddenFill>
            </a:ext>
          </a:extLst>
        </p:spPr>
      </p:pic>
      <p:sp>
        <p:nvSpPr>
          <p:cNvPr id="6" name="Slayt Numarası Yer Tutucusu 5"/>
          <p:cNvSpPr>
            <a:spLocks noGrp="1"/>
          </p:cNvSpPr>
          <p:nvPr>
            <p:ph type="sldNum" sz="quarter" idx="15"/>
          </p:nvPr>
        </p:nvSpPr>
        <p:spPr/>
        <p:txBody>
          <a:bodyPr/>
          <a:lstStyle/>
          <a:p>
            <a:fld id="{08837F6A-8C7A-4737-BAB1-56D8D1B7DA7A}" type="slidenum">
              <a:rPr lang="tr-TR" smtClean="0"/>
              <a:pPr/>
              <a:t>10</a:t>
            </a:fld>
            <a:endParaRPr lang="tr-TR"/>
          </a:p>
        </p:txBody>
      </p:sp>
    </p:spTree>
    <p:extLst>
      <p:ext uri="{BB962C8B-B14F-4D97-AF65-F5344CB8AC3E}">
        <p14:creationId xmlns:p14="http://schemas.microsoft.com/office/powerpoint/2010/main" val="26275541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61986" y="-285776"/>
            <a:ext cx="7467600" cy="1143000"/>
          </a:xfrm>
        </p:spPr>
        <p:txBody>
          <a:bodyPr/>
          <a:lstStyle/>
          <a:p>
            <a:pPr algn="ctr"/>
            <a:r>
              <a:rPr lang="tr-TR" b="1" dirty="0" smtClean="0"/>
              <a:t>MİSYON</a:t>
            </a:r>
            <a:endParaRPr lang="tr-TR" dirty="0">
              <a:latin typeface="Times New Roman" pitchFamily="18" charset="0"/>
              <a:cs typeface="Times New Roman" pitchFamily="18" charset="0"/>
            </a:endParaRPr>
          </a:p>
        </p:txBody>
      </p:sp>
      <p:sp>
        <p:nvSpPr>
          <p:cNvPr id="2050" name="AutoShape 2" descr="Uzaktan Eğitim Araştırma ve Uygulama Merkez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2052" name="AutoShape 4" descr="Uzaktan Eğitim Araştırma ve Uygulama Merkez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3" name="Dikdörtgen 2"/>
          <p:cNvSpPr/>
          <p:nvPr/>
        </p:nvSpPr>
        <p:spPr>
          <a:xfrm>
            <a:off x="300303" y="980728"/>
            <a:ext cx="8368481" cy="5324535"/>
          </a:xfrm>
          <a:prstGeom prst="rect">
            <a:avLst/>
          </a:prstGeom>
        </p:spPr>
        <p:txBody>
          <a:bodyPr wrap="square">
            <a:spAutoFit/>
          </a:bodyPr>
          <a:lstStyle/>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Siirt Üniversitesi öğrencilerine ve/veya topluma, iletişim ve bilgi teknolojilerine dayalı uzaktan eğitim yoluyla sunduğu tüm dersler ve programlar için gerekli teknik standartları belirlemek, araçları sağlamak ve ilgili altyapı ve ortamı geliştirmek,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uzaktan eğitim programlarının başarı ile yürütülmesi için gerekli olan üniversite içi ve üniversite çevresi arasındaki eşgüdümü sağlamak,</a:t>
            </a:r>
          </a:p>
          <a:p>
            <a:pPr marL="342900" lvl="0" indent="-342900" algn="just">
              <a:buFont typeface="Wingdings" pitchFamily="2" charset="2"/>
              <a:buChar char="Ø"/>
            </a:pPr>
            <a:r>
              <a:rPr lang="tr-TR" sz="2000" dirty="0" err="1">
                <a:solidFill>
                  <a:prstClr val="black"/>
                </a:solidFill>
                <a:latin typeface="Times New Roman" pitchFamily="18" charset="0"/>
                <a:cs typeface="Times New Roman" pitchFamily="18" charset="0"/>
              </a:rPr>
              <a:t>SİÜ’deki</a:t>
            </a:r>
            <a:r>
              <a:rPr lang="tr-TR" sz="2000" dirty="0">
                <a:solidFill>
                  <a:prstClr val="black"/>
                </a:solidFill>
                <a:latin typeface="Times New Roman" pitchFamily="18" charset="0"/>
                <a:cs typeface="Times New Roman" pitchFamily="18" charset="0"/>
              </a:rPr>
              <a:t> uzaktan eğitim faaliyetleri ile ilgili faaliyetlerin takip edilmesi, raporlanması ve değerlendirilmesini sağlamak, Üniversitelerarası iletişim ve bilgi teknolojilerine dayalı uzaktan yükseköğretim yönetmeliği kapsamında faaliyetlerde bulunmak, İhtiyaç duyulan eğitim programlarını uzaktan eğitim yoluyla sağlamak,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öğrenci ve öğretim elemanlarının Türkiye ve dünyadaki yapılan çalışmalardan haberdar olması ve bilgilendirilmesi için gerekli seminer, eğitim ve programları düzenlemek, </a:t>
            </a:r>
            <a:endParaRPr lang="tr-TR" sz="2000" dirty="0" smtClean="0">
              <a:solidFill>
                <a:prstClr val="black"/>
              </a:solidFill>
              <a:latin typeface="Times New Roman" pitchFamily="18" charset="0"/>
              <a:cs typeface="Times New Roman" pitchFamily="18" charset="0"/>
            </a:endParaRPr>
          </a:p>
          <a:p>
            <a:pPr marL="342900" lvl="0" indent="-342900" algn="just">
              <a:buFont typeface="Wingdings" pitchFamily="2" charset="2"/>
              <a:buChar char="Ø"/>
            </a:pPr>
            <a:r>
              <a:rPr lang="tr-TR" sz="2000" dirty="0" smtClean="0">
                <a:solidFill>
                  <a:prstClr val="black"/>
                </a:solidFill>
                <a:latin typeface="Times New Roman" pitchFamily="18" charset="0"/>
                <a:cs typeface="Times New Roman" pitchFamily="18" charset="0"/>
              </a:rPr>
              <a:t>SİÜ </a:t>
            </a:r>
            <a:r>
              <a:rPr lang="tr-TR" sz="2000" dirty="0">
                <a:solidFill>
                  <a:prstClr val="black"/>
                </a:solidFill>
                <a:latin typeface="Times New Roman" pitchFamily="18" charset="0"/>
                <a:cs typeface="Times New Roman" pitchFamily="18" charset="0"/>
              </a:rPr>
              <a:t>öğretim elemanlarınca uzaktan eğitim vermek amacıyla hazırlanan dersleri akredite etmek, yönetmek, öğretim elemanlarına teknik ve altyapı desteği sunmaktır.</a:t>
            </a:r>
          </a:p>
        </p:txBody>
      </p:sp>
      <p:sp>
        <p:nvSpPr>
          <p:cNvPr id="5" name="Slayt Numarası Yer Tutucusu 4"/>
          <p:cNvSpPr>
            <a:spLocks noGrp="1"/>
          </p:cNvSpPr>
          <p:nvPr>
            <p:ph type="sldNum" sz="quarter" idx="15"/>
          </p:nvPr>
        </p:nvSpPr>
        <p:spPr/>
        <p:txBody>
          <a:bodyPr/>
          <a:lstStyle/>
          <a:p>
            <a:fld id="{08837F6A-8C7A-4737-BAB1-56D8D1B7DA7A}" type="slidenum">
              <a:rPr lang="tr-TR" smtClean="0"/>
              <a:pPr/>
              <a:t>11</a:t>
            </a:fld>
            <a:endParaRPr lang="tr-T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t>VİZYON</a:t>
            </a:r>
            <a:endParaRPr lang="tr-TR" dirty="0"/>
          </a:p>
        </p:txBody>
      </p:sp>
      <p:sp>
        <p:nvSpPr>
          <p:cNvPr id="3" name="2 İçerik Yer Tutucusu"/>
          <p:cNvSpPr>
            <a:spLocks noGrp="1"/>
          </p:cNvSpPr>
          <p:nvPr>
            <p:ph sz="quarter" idx="1"/>
          </p:nvPr>
        </p:nvSpPr>
        <p:spPr>
          <a:xfrm>
            <a:off x="457200" y="1600200"/>
            <a:ext cx="4258816" cy="4709120"/>
          </a:xfrm>
        </p:spPr>
        <p:txBody>
          <a:bodyPr>
            <a:normAutofit lnSpcReduction="10000"/>
          </a:bodyPr>
          <a:lstStyle/>
          <a:p>
            <a:r>
              <a:rPr lang="tr-TR" dirty="0" smtClean="0">
                <a:latin typeface="Times New Roman" pitchFamily="18" charset="0"/>
                <a:cs typeface="Times New Roman" pitchFamily="18" charset="0"/>
              </a:rPr>
              <a:t>Vizyonumuz, toplumu oluşturan bireyler için “yaşam boyu, sınırsız öğrenme” esasına dayanarak, üniversitemiz öğretim elemanlarının sahip olduğu yüksek bilgi birikimi ve tecrübesini, isteyen herkese uzaktan öğretim teknolojileri ile ulaştırmak, uzaktan eğitim teknolojilerini etkili bir şekilde kullanarak eğitimin kalitesini arttırmaktır.</a:t>
            </a:r>
          </a:p>
          <a:p>
            <a:endParaRPr lang="tr-TR" dirty="0"/>
          </a:p>
        </p:txBody>
      </p:sp>
      <p:pic>
        <p:nvPicPr>
          <p:cNvPr id="1026" name="Picture 2" descr="https://encrypted-tbn0.gstatic.com/images?q=tbn:ANd9GcQtq4CzFaP1V4OGt89irkbey4zX9HrJgeG9-3UAgMM504Pb-2iWFeW2f4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1940" y="2276872"/>
            <a:ext cx="3906185" cy="2592288"/>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12</a:t>
            </a:fld>
            <a:endParaRPr lang="tr-T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smtClean="0"/>
              <a:t>MERKEZİN AKTİF FAALİYETLERİ</a:t>
            </a:r>
            <a:endParaRPr lang="tr-TR" dirty="0"/>
          </a:p>
        </p:txBody>
      </p:sp>
      <p:sp>
        <p:nvSpPr>
          <p:cNvPr id="3" name="İçerik Yer Tutucusu 2"/>
          <p:cNvSpPr>
            <a:spLocks noGrp="1"/>
          </p:cNvSpPr>
          <p:nvPr>
            <p:ph sz="quarter" idx="1"/>
          </p:nvPr>
        </p:nvSpPr>
        <p:spPr>
          <a:xfrm>
            <a:off x="457200" y="1600200"/>
            <a:ext cx="4834880" cy="5069160"/>
          </a:xfrm>
        </p:spPr>
        <p:txBody>
          <a:bodyPr>
            <a:normAutofit fontScale="92500" lnSpcReduction="20000"/>
          </a:bodyPr>
          <a:lstStyle/>
          <a:p>
            <a:pPr lvl="0">
              <a:buClr>
                <a:srgbClr val="FE8637"/>
              </a:buClr>
            </a:pPr>
            <a:r>
              <a:rPr lang="tr-TR" dirty="0" smtClean="0">
                <a:solidFill>
                  <a:prstClr val="black"/>
                </a:solidFill>
                <a:latin typeface="Times New Roman" pitchFamily="18" charset="0"/>
                <a:cs typeface="Times New Roman" pitchFamily="18" charset="0"/>
              </a:rPr>
              <a:t>Ü</a:t>
            </a:r>
            <a:r>
              <a:rPr lang="tr-TR" dirty="0" smtClean="0">
                <a:solidFill>
                  <a:prstClr val="black"/>
                </a:solidFill>
                <a:latin typeface="Times New Roman" pitchFamily="18" charset="0"/>
                <a:ea typeface="Times New Roman"/>
                <a:cs typeface="Times New Roman" pitchFamily="18" charset="0"/>
              </a:rPr>
              <a:t>niversitemiz </a:t>
            </a:r>
            <a:r>
              <a:rPr lang="tr-TR" dirty="0">
                <a:solidFill>
                  <a:prstClr val="black"/>
                </a:solidFill>
                <a:latin typeface="Times New Roman" pitchFamily="18" charset="0"/>
                <a:ea typeface="Times New Roman"/>
                <a:cs typeface="Times New Roman" pitchFamily="18" charset="0"/>
              </a:rPr>
              <a:t>senatosunun; 08.07.2015 tarih ve 2015/10-07 sayılı  kararı gereğince, Uzaktan Eğitim Uygulama ve Araştırma Merkezi bünyesinde Türk Dili I-II ve Atatürk İlkeleri ve İnkılâp Tarihi I-II derslerinin ''Uzaktan Eğitim Yoluyla'‘ verilmesi kararlaştırılmıştır. Bu karara istinaden, 2015-2016 Eğitim-Öğretim Dönemi Güz Yarıyılından itibaren üniversitemiz bünyesinde bulunan 7 fakülte, 2 Yüksekokul ve 5 Meslek Yüksekokulu olmak üzere Toplam 14 akademik birime kayıtlı yaklaşık olarak 4000 öğrencimize ''Uzaktan Eğitim Yoluyla'' ''Türk Dili ve Atatürk İlkeleri ve İnkılâp Tarihi'' dersleri verilmektedir. </a:t>
            </a:r>
            <a:endParaRPr lang="tr-TR" dirty="0">
              <a:solidFill>
                <a:prstClr val="black"/>
              </a:solidFill>
              <a:latin typeface="Times New Roman" pitchFamily="18" charset="0"/>
              <a:cs typeface="Times New Roman" pitchFamily="18" charset="0"/>
            </a:endParaRPr>
          </a:p>
          <a:p>
            <a:endParaRPr lang="tr-TR" dirty="0"/>
          </a:p>
        </p:txBody>
      </p:sp>
      <p:pic>
        <p:nvPicPr>
          <p:cNvPr id="10242" name="Picture 2" descr="http://yuzme.org.tr/wp-content/uploads/2015/03/ODg4ODMxNT-apartman-yoneticisi-nasil-karar-ali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1340768"/>
            <a:ext cx="3795192"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www.egirdirakingazetesi.com.tr/upload/resimler/6FB_1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4354194"/>
            <a:ext cx="2670792" cy="1973117"/>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13</a:t>
            </a:fld>
            <a:endParaRPr lang="tr-TR"/>
          </a:p>
        </p:txBody>
      </p:sp>
    </p:spTree>
    <p:extLst>
      <p:ext uri="{BB962C8B-B14F-4D97-AF65-F5344CB8AC3E}">
        <p14:creationId xmlns:p14="http://schemas.microsoft.com/office/powerpoint/2010/main" val="18138224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51520" y="-171400"/>
            <a:ext cx="8352928" cy="1143000"/>
          </a:xfrm>
        </p:spPr>
        <p:txBody>
          <a:bodyPr/>
          <a:lstStyle/>
          <a:p>
            <a:r>
              <a:rPr lang="tr-TR" dirty="0" smtClean="0"/>
              <a:t>SİUZEM LMS SİSTEMİNE NASIL GİRİLİR?</a:t>
            </a:r>
            <a:endParaRPr lang="tr-TR" dirty="0"/>
          </a:p>
        </p:txBody>
      </p:sp>
      <p:pic>
        <p:nvPicPr>
          <p:cNvPr id="4" name="İçerik Yer Tutucusu 3"/>
          <p:cNvPicPr>
            <a:picLocks noGrp="1"/>
          </p:cNvPicPr>
          <p:nvPr>
            <p:ph sz="quarter" idx="1"/>
          </p:nvPr>
        </p:nvPicPr>
        <p:blipFill>
          <a:blip r:embed="rId2" cstate="print"/>
          <a:stretch>
            <a:fillRect/>
          </a:stretch>
        </p:blipFill>
        <p:spPr>
          <a:xfrm>
            <a:off x="323528" y="1052737"/>
            <a:ext cx="8208912" cy="4608511"/>
          </a:xfrm>
          <a:prstGeom prst="rect">
            <a:avLst/>
          </a:prstGeom>
        </p:spPr>
      </p:pic>
      <p:sp>
        <p:nvSpPr>
          <p:cNvPr id="6" name="Slayt Numarası Yer Tutucusu 5"/>
          <p:cNvSpPr>
            <a:spLocks noGrp="1"/>
          </p:cNvSpPr>
          <p:nvPr>
            <p:ph type="sldNum" sz="quarter" idx="15"/>
          </p:nvPr>
        </p:nvSpPr>
        <p:spPr/>
        <p:txBody>
          <a:bodyPr/>
          <a:lstStyle/>
          <a:p>
            <a:fld id="{08837F6A-8C7A-4737-BAB1-56D8D1B7DA7A}" type="slidenum">
              <a:rPr lang="tr-TR" smtClean="0"/>
              <a:pPr/>
              <a:t>14</a:t>
            </a:fld>
            <a:endParaRPr lang="tr-TR"/>
          </a:p>
        </p:txBody>
      </p:sp>
    </p:spTree>
    <p:extLst>
      <p:ext uri="{BB962C8B-B14F-4D97-AF65-F5344CB8AC3E}">
        <p14:creationId xmlns:p14="http://schemas.microsoft.com/office/powerpoint/2010/main" val="3041019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467544" y="332656"/>
            <a:ext cx="8280920" cy="1080120"/>
          </a:xfrm>
        </p:spPr>
        <p:txBody>
          <a:bodyPr>
            <a:normAutofit fontScale="92500"/>
          </a:bodyPr>
          <a:lstStyle/>
          <a:p>
            <a:pPr>
              <a:lnSpc>
                <a:spcPct val="107000"/>
              </a:lnSpc>
              <a:spcAft>
                <a:spcPts val="800"/>
              </a:spcAft>
            </a:pPr>
            <a:r>
              <a:rPr lang="tr-TR" dirty="0">
                <a:latin typeface="Times New Roman" pitchFamily="18" charset="0"/>
                <a:ea typeface="Calibri"/>
                <a:cs typeface="Times New Roman" pitchFamily="18" charset="0"/>
              </a:rPr>
              <a:t>Öğrenciler ders içeriklerine çevrimiçi olmak kaydıyla her türlü platformdan (tablet, </a:t>
            </a:r>
            <a:r>
              <a:rPr lang="tr-TR" dirty="0" err="1">
                <a:latin typeface="Times New Roman" pitchFamily="18" charset="0"/>
                <a:ea typeface="Calibri"/>
                <a:cs typeface="Times New Roman" pitchFamily="18" charset="0"/>
              </a:rPr>
              <a:t>pc</a:t>
            </a:r>
            <a:r>
              <a:rPr lang="tr-TR" dirty="0">
                <a:latin typeface="Times New Roman" pitchFamily="18" charset="0"/>
                <a:ea typeface="Calibri"/>
                <a:cs typeface="Times New Roman" pitchFamily="18" charset="0"/>
              </a:rPr>
              <a:t>, akıllı tel</a:t>
            </a:r>
            <a:r>
              <a:rPr lang="tr-TR" dirty="0" smtClean="0">
                <a:latin typeface="Times New Roman" pitchFamily="18" charset="0"/>
                <a:ea typeface="Calibri"/>
                <a:cs typeface="Times New Roman" pitchFamily="18" charset="0"/>
              </a:rPr>
              <a:t>. ile) kolaylıkla ulaşılabilmektedirler</a:t>
            </a:r>
            <a:r>
              <a:rPr lang="tr-TR" dirty="0">
                <a:latin typeface="Times New Roman" pitchFamily="18" charset="0"/>
                <a:ea typeface="Calibri"/>
                <a:cs typeface="Times New Roman" pitchFamily="18" charset="0"/>
              </a:rPr>
              <a:t>.</a:t>
            </a:r>
          </a:p>
          <a:p>
            <a:endParaRPr lang="tr-TR" dirty="0">
              <a:latin typeface="Times New Roman" pitchFamily="18" charset="0"/>
              <a:cs typeface="Times New Roman" pitchFamily="18" charset="0"/>
            </a:endParaRPr>
          </a:p>
        </p:txBody>
      </p:sp>
      <p:pic>
        <p:nvPicPr>
          <p:cNvPr id="4" name="Resim 3"/>
          <p:cNvPicPr/>
          <p:nvPr/>
        </p:nvPicPr>
        <p:blipFill>
          <a:blip r:embed="rId2" cstate="print"/>
          <a:stretch>
            <a:fillRect/>
          </a:stretch>
        </p:blipFill>
        <p:spPr>
          <a:xfrm>
            <a:off x="467544" y="1196751"/>
            <a:ext cx="7488832" cy="5256583"/>
          </a:xfrm>
          <a:prstGeom prst="rect">
            <a:avLst/>
          </a:prstGeom>
        </p:spPr>
      </p:pic>
      <p:sp>
        <p:nvSpPr>
          <p:cNvPr id="6" name="Slayt Numarası Yer Tutucusu 5"/>
          <p:cNvSpPr>
            <a:spLocks noGrp="1"/>
          </p:cNvSpPr>
          <p:nvPr>
            <p:ph type="sldNum" sz="quarter" idx="15"/>
          </p:nvPr>
        </p:nvSpPr>
        <p:spPr/>
        <p:txBody>
          <a:bodyPr/>
          <a:lstStyle/>
          <a:p>
            <a:fld id="{08837F6A-8C7A-4737-BAB1-56D8D1B7DA7A}" type="slidenum">
              <a:rPr lang="tr-TR" smtClean="0"/>
              <a:pPr/>
              <a:t>15</a:t>
            </a:fld>
            <a:endParaRPr lang="tr-TR"/>
          </a:p>
        </p:txBody>
      </p:sp>
    </p:spTree>
    <p:extLst>
      <p:ext uri="{BB962C8B-B14F-4D97-AF65-F5344CB8AC3E}">
        <p14:creationId xmlns:p14="http://schemas.microsoft.com/office/powerpoint/2010/main" val="23252946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251520" y="260648"/>
            <a:ext cx="8424936" cy="936104"/>
          </a:xfrm>
        </p:spPr>
        <p:txBody>
          <a:bodyPr>
            <a:normAutofit lnSpcReduction="10000"/>
          </a:bodyPr>
          <a:lstStyle/>
          <a:p>
            <a:pPr>
              <a:lnSpc>
                <a:spcPct val="107000"/>
              </a:lnSpc>
              <a:spcAft>
                <a:spcPts val="800"/>
              </a:spcAft>
            </a:pPr>
            <a:r>
              <a:rPr lang="tr-TR" dirty="0">
                <a:latin typeface="Times New Roman" pitchFamily="18" charset="0"/>
                <a:ea typeface="Calibri"/>
                <a:cs typeface="Times New Roman" pitchFamily="18" charset="0"/>
              </a:rPr>
              <a:t>SİUZEM LMS platformunda günlük ortalama her iki ders için 543 giriş yapılmaktadır.</a:t>
            </a:r>
          </a:p>
          <a:p>
            <a:endParaRPr lang="tr-TR" dirty="0">
              <a:latin typeface="Times New Roman" pitchFamily="18" charset="0"/>
              <a:cs typeface="Times New Roman" pitchFamily="18" charset="0"/>
            </a:endParaRPr>
          </a:p>
        </p:txBody>
      </p:sp>
      <p:pic>
        <p:nvPicPr>
          <p:cNvPr id="4" name="Resim 3"/>
          <p:cNvPicPr/>
          <p:nvPr/>
        </p:nvPicPr>
        <p:blipFill>
          <a:blip r:embed="rId2" cstate="print"/>
          <a:stretch>
            <a:fillRect/>
          </a:stretch>
        </p:blipFill>
        <p:spPr>
          <a:xfrm>
            <a:off x="539552" y="1196752"/>
            <a:ext cx="7560840" cy="5112567"/>
          </a:xfrm>
          <a:prstGeom prst="rect">
            <a:avLst/>
          </a:prstGeom>
        </p:spPr>
      </p:pic>
      <p:sp>
        <p:nvSpPr>
          <p:cNvPr id="6" name="Slayt Numarası Yer Tutucusu 5"/>
          <p:cNvSpPr>
            <a:spLocks noGrp="1"/>
          </p:cNvSpPr>
          <p:nvPr>
            <p:ph type="sldNum" sz="quarter" idx="15"/>
          </p:nvPr>
        </p:nvSpPr>
        <p:spPr/>
        <p:txBody>
          <a:bodyPr/>
          <a:lstStyle/>
          <a:p>
            <a:fld id="{08837F6A-8C7A-4737-BAB1-56D8D1B7DA7A}" type="slidenum">
              <a:rPr lang="tr-TR" smtClean="0"/>
              <a:pPr/>
              <a:t>16</a:t>
            </a:fld>
            <a:endParaRPr lang="tr-TR"/>
          </a:p>
        </p:txBody>
      </p:sp>
    </p:spTree>
    <p:extLst>
      <p:ext uri="{BB962C8B-B14F-4D97-AF65-F5344CB8AC3E}">
        <p14:creationId xmlns:p14="http://schemas.microsoft.com/office/powerpoint/2010/main" val="31559423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323528" y="260648"/>
            <a:ext cx="8424936" cy="792088"/>
          </a:xfrm>
        </p:spPr>
        <p:txBody>
          <a:bodyPr>
            <a:normAutofit fontScale="85000" lnSpcReduction="10000"/>
          </a:bodyPr>
          <a:lstStyle/>
          <a:p>
            <a:pPr>
              <a:lnSpc>
                <a:spcPct val="107000"/>
              </a:lnSpc>
              <a:spcAft>
                <a:spcPts val="800"/>
              </a:spcAft>
            </a:pPr>
            <a:r>
              <a:rPr lang="tr-TR" dirty="0" smtClean="0">
                <a:latin typeface="Times New Roman" pitchFamily="18" charset="0"/>
                <a:ea typeface="Calibri"/>
                <a:cs typeface="Times New Roman" pitchFamily="18" charset="0"/>
              </a:rPr>
              <a:t>Dönemin başından bu yana </a:t>
            </a:r>
            <a:r>
              <a:rPr lang="tr-TR" dirty="0">
                <a:latin typeface="Times New Roman" pitchFamily="18" charset="0"/>
                <a:ea typeface="Calibri"/>
                <a:cs typeface="Times New Roman" pitchFamily="18" charset="0"/>
              </a:rPr>
              <a:t>SİUZEM LMS platformundaki ders içeriklerinin izlenmesi ve takip edilmesiyle ilgili toplam 159512 hareketlilik saptanmıştır.</a:t>
            </a:r>
          </a:p>
          <a:p>
            <a:endParaRPr lang="tr-TR" dirty="0">
              <a:latin typeface="Times New Roman" pitchFamily="18" charset="0"/>
              <a:cs typeface="Times New Roman" pitchFamily="18" charset="0"/>
            </a:endParaRPr>
          </a:p>
        </p:txBody>
      </p:sp>
      <p:pic>
        <p:nvPicPr>
          <p:cNvPr id="4" name="Resim 3"/>
          <p:cNvPicPr/>
          <p:nvPr/>
        </p:nvPicPr>
        <p:blipFill>
          <a:blip r:embed="rId2" cstate="print"/>
          <a:stretch>
            <a:fillRect/>
          </a:stretch>
        </p:blipFill>
        <p:spPr>
          <a:xfrm>
            <a:off x="395536" y="1052736"/>
            <a:ext cx="7776864" cy="5328592"/>
          </a:xfrm>
          <a:prstGeom prst="rect">
            <a:avLst/>
          </a:prstGeom>
        </p:spPr>
      </p:pic>
      <p:sp>
        <p:nvSpPr>
          <p:cNvPr id="6" name="Slayt Numarası Yer Tutucusu 5"/>
          <p:cNvSpPr>
            <a:spLocks noGrp="1"/>
          </p:cNvSpPr>
          <p:nvPr>
            <p:ph type="sldNum" sz="quarter" idx="15"/>
          </p:nvPr>
        </p:nvSpPr>
        <p:spPr/>
        <p:txBody>
          <a:bodyPr/>
          <a:lstStyle/>
          <a:p>
            <a:fld id="{08837F6A-8C7A-4737-BAB1-56D8D1B7DA7A}" type="slidenum">
              <a:rPr lang="tr-TR" smtClean="0"/>
              <a:pPr/>
              <a:t>17</a:t>
            </a:fld>
            <a:endParaRPr lang="tr-TR"/>
          </a:p>
        </p:txBody>
      </p:sp>
    </p:spTree>
    <p:extLst>
      <p:ext uri="{BB962C8B-B14F-4D97-AF65-F5344CB8AC3E}">
        <p14:creationId xmlns:p14="http://schemas.microsoft.com/office/powerpoint/2010/main" val="36298564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251520" y="260648"/>
            <a:ext cx="8496944" cy="1152128"/>
          </a:xfrm>
        </p:spPr>
        <p:txBody>
          <a:bodyPr>
            <a:normAutofit fontScale="92500" lnSpcReduction="20000"/>
          </a:bodyPr>
          <a:lstStyle/>
          <a:p>
            <a:pPr>
              <a:lnSpc>
                <a:spcPct val="107000"/>
              </a:lnSpc>
              <a:spcAft>
                <a:spcPts val="800"/>
              </a:spcAft>
            </a:pPr>
            <a:r>
              <a:rPr lang="tr-TR" dirty="0" smtClean="0">
                <a:latin typeface="Times New Roman" pitchFamily="18" charset="0"/>
                <a:ea typeface="Calibri"/>
                <a:cs typeface="Times New Roman" pitchFamily="18" charset="0"/>
              </a:rPr>
              <a:t>Halihazırda SİUZEM LMS </a:t>
            </a:r>
            <a:r>
              <a:rPr lang="tr-TR" dirty="0">
                <a:latin typeface="Times New Roman" pitchFamily="18" charset="0"/>
                <a:ea typeface="Calibri"/>
                <a:cs typeface="Times New Roman" pitchFamily="18" charset="0"/>
              </a:rPr>
              <a:t>sistemimizde kayıtlı </a:t>
            </a:r>
            <a:r>
              <a:rPr lang="tr-TR" dirty="0" smtClean="0">
                <a:latin typeface="Times New Roman" pitchFamily="18" charset="0"/>
                <a:ea typeface="Calibri"/>
                <a:cs typeface="Times New Roman" pitchFamily="18" charset="0"/>
              </a:rPr>
              <a:t>bulunan 3487 </a:t>
            </a:r>
            <a:r>
              <a:rPr lang="tr-TR" dirty="0">
                <a:latin typeface="Times New Roman" pitchFamily="18" charset="0"/>
                <a:ea typeface="Calibri"/>
                <a:cs typeface="Times New Roman" pitchFamily="18" charset="0"/>
              </a:rPr>
              <a:t>öğrenci </a:t>
            </a:r>
            <a:r>
              <a:rPr lang="tr-TR" dirty="0" smtClean="0">
                <a:latin typeface="Times New Roman" pitchFamily="18" charset="0"/>
                <a:ea typeface="Calibri"/>
                <a:cs typeface="Times New Roman" pitchFamily="18" charset="0"/>
              </a:rPr>
              <a:t>(Adı geçen dersleri alttan alan </a:t>
            </a:r>
            <a:r>
              <a:rPr lang="tr-TR" dirty="0">
                <a:latin typeface="Times New Roman" pitchFamily="18" charset="0"/>
                <a:ea typeface="Calibri"/>
                <a:cs typeface="Times New Roman" pitchFamily="18" charset="0"/>
              </a:rPr>
              <a:t>öğrenciler hariç) </a:t>
            </a:r>
            <a:r>
              <a:rPr lang="tr-TR" dirty="0" smtClean="0">
                <a:latin typeface="Times New Roman" pitchFamily="18" charset="0"/>
                <a:ea typeface="Calibri"/>
                <a:cs typeface="Times New Roman" pitchFamily="18" charset="0"/>
              </a:rPr>
              <a:t>uzaktan </a:t>
            </a:r>
            <a:r>
              <a:rPr lang="tr-TR" dirty="0">
                <a:latin typeface="Times New Roman" pitchFamily="18" charset="0"/>
                <a:ea typeface="Calibri"/>
                <a:cs typeface="Times New Roman" pitchFamily="18" charset="0"/>
              </a:rPr>
              <a:t>eğitim yoluyla </a:t>
            </a:r>
            <a:r>
              <a:rPr lang="tr-TR" dirty="0" smtClean="0">
                <a:latin typeface="Times New Roman" pitchFamily="18" charset="0"/>
                <a:ea typeface="Calibri"/>
                <a:cs typeface="Times New Roman" pitchFamily="18" charset="0"/>
              </a:rPr>
              <a:t>aktif olarak ders </a:t>
            </a:r>
            <a:r>
              <a:rPr lang="tr-TR" dirty="0">
                <a:latin typeface="Times New Roman" pitchFamily="18" charset="0"/>
                <a:ea typeface="Calibri"/>
                <a:cs typeface="Times New Roman" pitchFamily="18" charset="0"/>
              </a:rPr>
              <a:t>almaktadır.</a:t>
            </a:r>
          </a:p>
          <a:p>
            <a:endParaRPr lang="tr-TR" dirty="0">
              <a:latin typeface="Times New Roman" pitchFamily="18" charset="0"/>
              <a:cs typeface="Times New Roman" pitchFamily="18" charset="0"/>
            </a:endParaRPr>
          </a:p>
        </p:txBody>
      </p:sp>
      <p:pic>
        <p:nvPicPr>
          <p:cNvPr id="4" name="Resim 3"/>
          <p:cNvPicPr/>
          <p:nvPr/>
        </p:nvPicPr>
        <p:blipFill>
          <a:blip r:embed="rId2" cstate="print"/>
          <a:stretch>
            <a:fillRect/>
          </a:stretch>
        </p:blipFill>
        <p:spPr>
          <a:xfrm>
            <a:off x="395536" y="1196752"/>
            <a:ext cx="7704856" cy="5400600"/>
          </a:xfrm>
          <a:prstGeom prst="rect">
            <a:avLst/>
          </a:prstGeom>
        </p:spPr>
      </p:pic>
      <p:sp>
        <p:nvSpPr>
          <p:cNvPr id="6" name="Slayt Numarası Yer Tutucusu 5"/>
          <p:cNvSpPr>
            <a:spLocks noGrp="1"/>
          </p:cNvSpPr>
          <p:nvPr>
            <p:ph type="sldNum" sz="quarter" idx="15"/>
          </p:nvPr>
        </p:nvSpPr>
        <p:spPr/>
        <p:txBody>
          <a:bodyPr/>
          <a:lstStyle/>
          <a:p>
            <a:fld id="{08837F6A-8C7A-4737-BAB1-56D8D1B7DA7A}" type="slidenum">
              <a:rPr lang="tr-TR" smtClean="0"/>
              <a:pPr/>
              <a:t>18</a:t>
            </a:fld>
            <a:endParaRPr lang="tr-TR"/>
          </a:p>
        </p:txBody>
      </p:sp>
    </p:spTree>
    <p:extLst>
      <p:ext uri="{BB962C8B-B14F-4D97-AF65-F5344CB8AC3E}">
        <p14:creationId xmlns:p14="http://schemas.microsoft.com/office/powerpoint/2010/main" val="195716159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395536" y="548680"/>
            <a:ext cx="4824536" cy="5904656"/>
          </a:xfrm>
        </p:spPr>
        <p:txBody>
          <a:bodyPr>
            <a:normAutofit/>
          </a:bodyPr>
          <a:lstStyle/>
          <a:p>
            <a:pPr algn="just">
              <a:lnSpc>
                <a:spcPct val="115000"/>
              </a:lnSpc>
              <a:spcAft>
                <a:spcPts val="0"/>
              </a:spcAft>
            </a:pPr>
            <a:r>
              <a:rPr lang="tr-TR" dirty="0" smtClean="0">
                <a:latin typeface="Times New Roman"/>
                <a:ea typeface="Times New Roman"/>
                <a:cs typeface="Times New Roman"/>
              </a:rPr>
              <a:t>Merkezimizdeki mevcut </a:t>
            </a:r>
            <a:r>
              <a:rPr lang="tr-TR" dirty="0">
                <a:latin typeface="Times New Roman"/>
                <a:ea typeface="Times New Roman"/>
                <a:cs typeface="Times New Roman"/>
              </a:rPr>
              <a:t>altyapının daha da iyileştirilmesi, teknolojik imkânlardan daha fazla yararlanma ve ileriye dönük olarak birimimiz bünyesinde </a:t>
            </a:r>
            <a:r>
              <a:rPr lang="tr-TR" dirty="0" smtClean="0">
                <a:latin typeface="Times New Roman"/>
                <a:ea typeface="Times New Roman"/>
                <a:cs typeface="Times New Roman"/>
              </a:rPr>
              <a:t>bağımsız </a:t>
            </a:r>
            <a:r>
              <a:rPr lang="tr-TR" dirty="0">
                <a:latin typeface="Times New Roman"/>
                <a:ea typeface="Times New Roman"/>
                <a:cs typeface="Times New Roman"/>
              </a:rPr>
              <a:t>programlar açma yönündeki çabalarımız artarak devam etmektedir</a:t>
            </a:r>
            <a:r>
              <a:rPr lang="tr-TR" dirty="0" smtClean="0">
                <a:latin typeface="Times New Roman"/>
                <a:ea typeface="Times New Roman"/>
                <a:cs typeface="Times New Roman"/>
              </a:rPr>
              <a:t>.</a:t>
            </a:r>
          </a:p>
          <a:p>
            <a:endParaRPr lang="tr-TR" dirty="0"/>
          </a:p>
        </p:txBody>
      </p:sp>
      <p:pic>
        <p:nvPicPr>
          <p:cNvPr id="8194" name="Picture 2" descr="https://encrypted-tbn1.gstatic.com/images?q=tbn:ANd9GcR1UXGUlfpYjwVYT9g4h-6Op6CjHZX7xvHBALYbR5zaXis6y80zN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476672"/>
            <a:ext cx="3292971" cy="255689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s://encrypted-tbn0.gstatic.com/images?q=tbn:ANd9GcREiJr_iZSj5tsbM8RidUNuI7KNmQK6D9_WL4XiRPa-8rqw0DNV"/>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3284983"/>
            <a:ext cx="3292971" cy="2457064"/>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19</a:t>
            </a:fld>
            <a:endParaRPr lang="tr-TR"/>
          </a:p>
        </p:txBody>
      </p:sp>
    </p:spTree>
    <p:extLst>
      <p:ext uri="{BB962C8B-B14F-4D97-AF65-F5344CB8AC3E}">
        <p14:creationId xmlns:p14="http://schemas.microsoft.com/office/powerpoint/2010/main" val="1424845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mba">
  <a:themeElements>
    <a:clrScheme name="Cumba">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Cumb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umb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2_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256</TotalTime>
  <Words>669</Words>
  <Application>Microsoft Office PowerPoint</Application>
  <PresentationFormat>Ekran Gösterisi (4:3)</PresentationFormat>
  <Paragraphs>69</Paragraphs>
  <Slides>19</Slides>
  <Notes>1</Notes>
  <HiddenSlides>0</HiddenSlides>
  <MMClips>0</MMClips>
  <ScaleCrop>false</ScaleCrop>
  <HeadingPairs>
    <vt:vector size="4" baseType="variant">
      <vt:variant>
        <vt:lpstr>Tema</vt:lpstr>
      </vt:variant>
      <vt:variant>
        <vt:i4>4</vt:i4>
      </vt:variant>
      <vt:variant>
        <vt:lpstr>Slayt Başlıkları</vt:lpstr>
      </vt:variant>
      <vt:variant>
        <vt:i4>19</vt:i4>
      </vt:variant>
    </vt:vector>
  </HeadingPairs>
  <TitlesOfParts>
    <vt:vector size="23" baseType="lpstr">
      <vt:lpstr>Cumba</vt:lpstr>
      <vt:lpstr>2_Özel Tasarım</vt:lpstr>
      <vt:lpstr>1_Özel Tasarım</vt:lpstr>
      <vt:lpstr>Özel Tasarım</vt:lpstr>
      <vt:lpstr>T.C. SİİRT ÜNİVERSİTESİ UZAKTAN EĞİTİM UYGULAMA ve ARAŞTIRMA MERKEZİ (SİUZEM) MÜDÜRLÜĞÜ</vt:lpstr>
      <vt:lpstr>PowerPoint Sunusu</vt:lpstr>
      <vt:lpstr>UZAKTAN EĞİTİM NEDİR</vt:lpstr>
      <vt:lpstr>NEDEN UZAKTAN EĞİTİM</vt:lpstr>
      <vt:lpstr>UZAKTAN EĞİTİM NASIL YAPILIR?</vt:lpstr>
      <vt:lpstr>Asenkron Uygulamalar (Eş zamansız)</vt:lpstr>
      <vt:lpstr>Senkron Uygulamalar (Eş zamanlı)</vt:lpstr>
      <vt:lpstr>MERKEZİMİZ HAKKINDA GENEL BİLGİ</vt:lpstr>
      <vt:lpstr>BİRİMİN ORGANİZASYON ŞEMASI</vt:lpstr>
      <vt:lpstr>PowerPoint Sunusu</vt:lpstr>
      <vt:lpstr>MİSYON</vt:lpstr>
      <vt:lpstr>VİZYON</vt:lpstr>
      <vt:lpstr>MERKEZİN AKTİF FAALİYETLERİ</vt:lpstr>
      <vt:lpstr>SİUZEM LMS SİSTEMİNE NASIL GİRİLİR?</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T.C. SİİRT ÜNİVERSİTESİ UZAKTAN EĞİTİM UYGULAMA ve ARAŞTIRMA MERKEZİ (SİUZEM) MÜDÜRLÜĞÜ</dc:title>
  <dc:creator>personel_</dc:creator>
  <cp:lastModifiedBy>Bilgisayar</cp:lastModifiedBy>
  <cp:revision>33</cp:revision>
  <dcterms:created xsi:type="dcterms:W3CDTF">2016-04-05T16:03:56Z</dcterms:created>
  <dcterms:modified xsi:type="dcterms:W3CDTF">2018-06-06T08:08:09Z</dcterms:modified>
</cp:coreProperties>
</file>