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6"/>
  </p:notesMasterIdLst>
  <p:handoutMasterIdLst>
    <p:handoutMasterId r:id="rId27"/>
  </p:handoutMasterIdLst>
  <p:sldIdLst>
    <p:sldId id="256" r:id="rId5"/>
    <p:sldId id="264" r:id="rId6"/>
    <p:sldId id="260" r:id="rId7"/>
    <p:sldId id="265" r:id="rId8"/>
    <p:sldId id="268" r:id="rId9"/>
    <p:sldId id="269" r:id="rId10"/>
    <p:sldId id="270" r:id="rId11"/>
    <p:sldId id="262" r:id="rId12"/>
    <p:sldId id="267" r:id="rId13"/>
    <p:sldId id="261" r:id="rId14"/>
    <p:sldId id="257" r:id="rId15"/>
    <p:sldId id="259" r:id="rId16"/>
    <p:sldId id="266" r:id="rId17"/>
    <p:sldId id="282" r:id="rId18"/>
    <p:sldId id="273" r:id="rId19"/>
    <p:sldId id="274" r:id="rId20"/>
    <p:sldId id="275" r:id="rId21"/>
    <p:sldId id="276" r:id="rId22"/>
    <p:sldId id="277" r:id="rId23"/>
    <p:sldId id="278" r:id="rId24"/>
    <p:sldId id="283" r:id="rId2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9" autoAdjust="0"/>
    <p:restoredTop sz="94660"/>
  </p:normalViewPr>
  <p:slideViewPr>
    <p:cSldViewPr>
      <p:cViewPr>
        <p:scale>
          <a:sx n="118" d="100"/>
          <a:sy n="118" d="100"/>
        </p:scale>
        <p:origin x="-1434"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t>
        <a:bodyPr/>
        <a:lstStyle/>
        <a:p>
          <a:endParaRPr lang="tr-TR"/>
        </a:p>
      </dgm:t>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smtClean="0">
              <a:solidFill>
                <a:srgbClr val="000000"/>
              </a:solidFill>
              <a:latin typeface="Arial"/>
              <a:ea typeface="+mn-ea"/>
              <a:cs typeface="+mn-cs"/>
            </a:rPr>
            <a:t>ASENKRON</a:t>
          </a:r>
          <a:endParaRPr lang="tr-TR" sz="3600" dirty="0">
            <a:solidFill>
              <a:srgbClr val="000000"/>
            </a:solidFill>
            <a:latin typeface="Arial"/>
            <a:ea typeface="+mn-ea"/>
            <a:cs typeface="+mn-cs"/>
          </a:endParaRP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smtClean="0">
              <a:solidFill>
                <a:srgbClr val="000000"/>
              </a:solidFill>
              <a:latin typeface="Arial"/>
              <a:ea typeface="+mn-ea"/>
              <a:cs typeface="+mn-cs"/>
            </a:rPr>
            <a:t>SENKRON</a:t>
          </a:r>
          <a:endParaRPr lang="tr-TR" sz="3600" dirty="0">
            <a:solidFill>
              <a:srgbClr val="000000"/>
            </a:solidFill>
            <a:latin typeface="Arial"/>
            <a:ea typeface="+mn-ea"/>
            <a:cs typeface="+mn-cs"/>
          </a:endParaRP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t>
        <a:bodyPr/>
        <a:lstStyle/>
        <a:p>
          <a:endParaRPr lang="tr-TR"/>
        </a:p>
      </dgm:t>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t>
        <a:bodyPr/>
        <a:lstStyle/>
        <a:p>
          <a:endParaRPr lang="tr-TR"/>
        </a:p>
      </dgm:t>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t>
        <a:bodyPr/>
        <a:lstStyle/>
        <a:p>
          <a:endParaRPr lang="tr-TR"/>
        </a:p>
      </dgm:t>
    </dgm:pt>
  </dgm:ptLst>
  <dgm:cxnLst>
    <dgm:cxn modelId="{49627C9F-7148-401F-867D-9BA6D500D6DB}" srcId="{9F07936F-891E-42C0-AE78-1D615DC47051}" destId="{B8A4DADE-5F01-4FC6-B975-FD5B3227F0F8}" srcOrd="0" destOrd="0" parTransId="{03F2EF6A-9CCF-4DFE-BD6B-BD82A993CD48}" sibTransId="{85A0B519-0A64-4C68-AB75-4FC841FE0F61}"/>
    <dgm:cxn modelId="{55D12180-1306-4B02-844E-BD84CEA527EA}" type="presOf" srcId="{CD6E06E3-B4C8-4C97-97E6-6BE09B2EC01F}" destId="{AC2232F7-6B57-45C2-A649-A20C5AA95C35}"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AA493872-DDCF-4AEB-9AC9-F798E9B4CB4D}" type="presOf" srcId="{B8A4DADE-5F01-4FC6-B975-FD5B3227F0F8}" destId="{2514A896-047A-4608-BAEB-01D362E97196}" srcOrd="0" destOrd="0" presId="urn:microsoft.com/office/officeart/2005/8/layout/vList2"/>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tr-TR" sz="3600" kern="1200" dirty="0" smtClean="0">
              <a:solidFill>
                <a:srgbClr val="000000"/>
              </a:solidFill>
              <a:latin typeface="Arial"/>
              <a:ea typeface="+mn-ea"/>
              <a:cs typeface="+mn-cs"/>
            </a:rPr>
            <a:t>ASENKRON</a:t>
          </a:r>
          <a:endParaRPr lang="tr-TR" sz="3600" kern="1200" dirty="0">
            <a:solidFill>
              <a:srgbClr val="000000"/>
            </a:solidFill>
            <a:latin typeface="Arial"/>
            <a:ea typeface="+mn-ea"/>
            <a:cs typeface="+mn-cs"/>
          </a:endParaRP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tr-TR" sz="3600" kern="1200" dirty="0" smtClean="0">
              <a:solidFill>
                <a:srgbClr val="000000"/>
              </a:solidFill>
              <a:latin typeface="Arial"/>
              <a:ea typeface="+mn-ea"/>
              <a:cs typeface="+mn-cs"/>
            </a:rPr>
            <a:t>SENKRON</a:t>
          </a:r>
          <a:endParaRPr lang="tr-TR" sz="3600" kern="1200" dirty="0">
            <a:solidFill>
              <a:srgbClr val="000000"/>
            </a:solidFill>
            <a:latin typeface="Arial"/>
            <a:ea typeface="+mn-ea"/>
            <a:cs typeface="+mn-cs"/>
          </a:endParaRP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C163FD-9DBC-4198-A6D2-E887B8112E4B}" type="datetimeFigureOut">
              <a:rPr lang="tr-TR" smtClean="0"/>
              <a:pPr/>
              <a:t>6.06.2018</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69317A0-426E-4313-AB27-1757763BBA9E}" type="slidenum">
              <a:rPr lang="tr-TR" smtClean="0"/>
              <a:pPr/>
              <a:t>‹#›</a:t>
            </a:fld>
            <a:endParaRPr lang="tr-TR"/>
          </a:p>
        </p:txBody>
      </p:sp>
    </p:spTree>
    <p:extLst>
      <p:ext uri="{BB962C8B-B14F-4D97-AF65-F5344CB8AC3E}">
        <p14:creationId xmlns:p14="http://schemas.microsoft.com/office/powerpoint/2010/main" val="16726338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6.06.2018</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smtClean="0"/>
              <a:t>6.4.2016</a:t>
            </a:r>
            <a:endParaRPr lang="tr-T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118525105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320691677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348019225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4"/>
          </p:nvPr>
        </p:nvSpPr>
        <p:spPr/>
        <p:txBody>
          <a:bodyPr rtlCol="0"/>
          <a:lstStyle/>
          <a:p>
            <a:r>
              <a:rPr lang="tr-TR" smtClean="0"/>
              <a:t>6.4.2016</a:t>
            </a:r>
            <a:endParaRPr lang="tr-T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smtClean="0"/>
              <a:t>6.4.2016</a:t>
            </a:r>
            <a:endParaRPr lang="tr-T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r>
              <a:rPr lang="tr-TR" smtClean="0"/>
              <a:t>6.4.2016</a:t>
            </a:r>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smtClean="0"/>
              <a:t>Asıl başlık stili için tıklatın</a:t>
            </a:r>
            <a:endParaRPr kumimoji="0" lang="en-US"/>
          </a:p>
        </p:txBody>
      </p:sp>
      <p:sp>
        <p:nvSpPr>
          <p:cNvPr id="7" name="6 Veri Yer Tutucusu"/>
          <p:cNvSpPr>
            <a:spLocks noGrp="1"/>
          </p:cNvSpPr>
          <p:nvPr>
            <p:ph type="dt" sz="half" idx="10"/>
          </p:nvPr>
        </p:nvSpPr>
        <p:spPr/>
        <p:txBody>
          <a:bodyPr/>
          <a:lstStyle/>
          <a:p>
            <a:r>
              <a:rPr lang="tr-TR" smtClean="0"/>
              <a:t>6.4.2016</a:t>
            </a:r>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6" name="5 Veri Yer Tutucusu"/>
          <p:cNvSpPr>
            <a:spLocks noGrp="1"/>
          </p:cNvSpPr>
          <p:nvPr>
            <p:ph type="dt" sz="half" idx="10"/>
          </p:nvPr>
        </p:nvSpPr>
        <p:spPr/>
        <p:txBody>
          <a:bodyPr rtlCol="0"/>
          <a:lstStyle/>
          <a:p>
            <a:r>
              <a:rPr lang="tr-TR" smtClean="0"/>
              <a:t>6.4.2016</a:t>
            </a:r>
            <a:endParaRPr lang="tr-T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smtClean="0"/>
              <a:t>6.4.2016</a:t>
            </a:r>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1" name="20 Veri Yer Tutucusu"/>
          <p:cNvSpPr>
            <a:spLocks noGrp="1"/>
          </p:cNvSpPr>
          <p:nvPr>
            <p:ph type="dt" sz="half" idx="14"/>
          </p:nvPr>
        </p:nvSpPr>
        <p:spPr/>
        <p:txBody>
          <a:bodyPr rtlCol="0"/>
          <a:lstStyle/>
          <a:p>
            <a:r>
              <a:rPr lang="tr-TR" smtClean="0"/>
              <a:t>6.4.2016</a:t>
            </a:r>
            <a:endParaRPr lang="tr-T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smtClean="0"/>
              <a:t>6.4.2016</a:t>
            </a:r>
            <a:endParaRPr lang="tr-T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r>
              <a:rPr lang="tr-TR" smtClean="0"/>
              <a:t>6.4.2016</a:t>
            </a:r>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r>
              <a:rPr lang="tr-TR" smtClean="0"/>
              <a:t>6.4.2016</a:t>
            </a:r>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359639920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CAAB904A-053E-4014-96E1-FDBE871DD433}"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CAAB904A-053E-4014-96E1-FDBE871DD433}" type="datetimeFigureOut">
              <a:rPr lang="tr-TR" smtClean="0"/>
              <a:pPr/>
              <a:t>6.06.2018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CAAB904A-053E-4014-96E1-FDBE871DD433}"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6.06.2018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CAAB904A-053E-4014-96E1-FDBE871DD433}"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5E5638F-733E-4BFA-98B0-E5ACC7B1A58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5E5638F-733E-4BFA-98B0-E5ACC7B1A589}" type="datetimeFigureOut">
              <a:rPr lang="tr-TR" smtClean="0"/>
              <a:pPr/>
              <a:t>6.06.2018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5E5638F-733E-4BFA-98B0-E5ACC7B1A589}"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6.06.2018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35E1A9EC-3034-4502-908F-C4CFD584B2F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35E1A9EC-3034-4502-908F-C4CFD584B2F9}" type="datetimeFigureOut">
              <a:rPr lang="tr-TR" smtClean="0"/>
              <a:pPr/>
              <a:t>6.06.2018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35E1A9EC-3034-4502-908F-C4CFD584B2F9}"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6.06.2018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smtClean="0"/>
              <a:t>6.4.2016</a:t>
            </a:r>
            <a:endParaRPr lang="tr-T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timing>
    <p:tnLst>
      <p:par>
        <p:cTn id="1" dur="indefinite" restart="never" nodeType="tmRoot"/>
      </p:par>
    </p:tnLst>
  </p:timing>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6.06.2018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6.06.2018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smtClean="0"/>
              <a:t>#24</a:t>
            </a:r>
            <a:endParaRPr lang="tr-TR" dirty="0"/>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6.06.2018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smtClean="0"/>
              <a:t>(#24)</a:t>
            </a:r>
            <a:endParaRPr lang="tr-TR" dirty="0"/>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9.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fontScale="90000"/>
          </a:bodyPr>
          <a:lstStyle/>
          <a:p>
            <a:pPr algn="ctr"/>
            <a:r>
              <a:rPr lang="tr-TR" dirty="0" smtClean="0"/>
              <a:t>T.C.</a:t>
            </a:r>
            <a:br>
              <a:rPr lang="tr-TR" dirty="0" smtClean="0"/>
            </a:br>
            <a:r>
              <a:rPr lang="tr-TR" dirty="0" smtClean="0"/>
              <a:t>SİİRT ÜNİVERSİTESİ</a:t>
            </a:r>
            <a:br>
              <a:rPr lang="tr-TR" dirty="0" smtClean="0"/>
            </a:br>
            <a:r>
              <a:rPr lang="tr-TR" dirty="0" smtClean="0"/>
              <a:t>UZAKTAN EĞİTİM UYGULAMA ve ARAŞTIRMA MERKEZİ (SİUZEM) MÜDÜRLÜĞÜ</a:t>
            </a:r>
            <a:endParaRPr lang="tr-TR" dirty="0"/>
          </a:p>
        </p:txBody>
      </p:sp>
      <p:sp>
        <p:nvSpPr>
          <p:cNvPr id="3" name="2 Alt Başlık"/>
          <p:cNvSpPr>
            <a:spLocks noGrp="1"/>
          </p:cNvSpPr>
          <p:nvPr>
            <p:ph type="subTitle" idx="1"/>
          </p:nvPr>
        </p:nvSpPr>
        <p:spPr>
          <a:xfrm>
            <a:off x="2123728" y="3929066"/>
            <a:ext cx="6400800" cy="1752600"/>
          </a:xfrm>
        </p:spPr>
        <p:txBody>
          <a:bodyPr>
            <a:normAutofit fontScale="77500" lnSpcReduction="20000"/>
          </a:bodyPr>
          <a:lstStyle/>
          <a:p>
            <a:pPr algn="ctr"/>
            <a:r>
              <a:rPr lang="tr-TR" sz="4000" smtClean="0"/>
              <a:t>2016-2017 DÖNEMİ FAALİYET </a:t>
            </a:r>
            <a:r>
              <a:rPr lang="tr-TR" sz="4000" dirty="0" smtClean="0"/>
              <a:t>RAPORU</a:t>
            </a:r>
          </a:p>
          <a:p>
            <a:pPr algn="ctr"/>
            <a:endParaRPr lang="tr-TR" dirty="0" smtClean="0"/>
          </a:p>
          <a:p>
            <a:pPr algn="ctr"/>
            <a:r>
              <a:rPr lang="tr-TR" sz="2400" i="1" dirty="0" smtClean="0"/>
              <a:t>Sunucu: Doç. Dr. Fevzi HANSU</a:t>
            </a:r>
          </a:p>
          <a:p>
            <a:pPr algn="ctr"/>
            <a:r>
              <a:rPr lang="tr-TR" sz="2400" i="1" dirty="0" smtClean="0"/>
              <a:t>(SİUZEM Müdürü)</a:t>
            </a:r>
            <a:endParaRPr lang="tr-TR" sz="2400" i="1" dirty="0"/>
          </a:p>
        </p:txBody>
      </p:sp>
      <p:pic>
        <p:nvPicPr>
          <p:cNvPr id="1026" name="Picture 2"/>
          <p:cNvPicPr>
            <a:picLocks noChangeAspect="1" noChangeArrowheads="1"/>
          </p:cNvPicPr>
          <p:nvPr/>
        </p:nvPicPr>
        <p:blipFill>
          <a:blip r:embed="rId3" cstate="print"/>
          <a:srcRect/>
          <a:stretch>
            <a:fillRect/>
          </a:stretch>
        </p:blipFill>
        <p:spPr bwMode="auto">
          <a:xfrm>
            <a:off x="1115616" y="140622"/>
            <a:ext cx="1583386" cy="1200146"/>
          </a:xfrm>
          <a:prstGeom prst="rect">
            <a:avLst/>
          </a:prstGeom>
          <a:noFill/>
          <a:ln w="9525">
            <a:noFill/>
            <a:miter lim="800000"/>
            <a:headEnd/>
            <a:tailEnd/>
          </a:ln>
          <a:effectLst/>
        </p:spPr>
      </p:pic>
      <p:pic>
        <p:nvPicPr>
          <p:cNvPr id="11266" name="Picture 2" descr="uzaktan eğitim ile ilgili görsel sonucu"/>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0272" y="140622"/>
            <a:ext cx="1865364" cy="16321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smtClean="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smtClean="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smtClean="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smtClean="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smtClean="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smtClean="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smtClean="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smtClean="0"/>
              <a:t>UZAKTAN EĞİTİM NEDİR..?</a:t>
            </a:r>
            <a:endParaRPr lang="tr-TR" dirty="0"/>
          </a:p>
        </p:txBody>
      </p:sp>
      <p:sp>
        <p:nvSpPr>
          <p:cNvPr id="3" name="2 İçerik Yer Tutucusu"/>
          <p:cNvSpPr>
            <a:spLocks noGrp="1"/>
          </p:cNvSpPr>
          <p:nvPr>
            <p:ph sz="quarter" idx="1"/>
          </p:nvPr>
        </p:nvSpPr>
        <p:spPr>
          <a:xfrm>
            <a:off x="0" y="928670"/>
            <a:ext cx="8643966" cy="2284306"/>
          </a:xfrm>
        </p:spPr>
        <p:txBody>
          <a:bodyPr>
            <a:noAutofit/>
          </a:bodyPr>
          <a:lstStyle/>
          <a:p>
            <a:pPr algn="just"/>
            <a:r>
              <a:rPr lang="tr-TR" sz="2000" dirty="0" smtClean="0">
                <a:latin typeface="Times New Roman" pitchFamily="18" charset="0"/>
                <a:cs typeface="Times New Roman" pitchFamily="18" charset="0"/>
              </a:rPr>
              <a:t>Uzaktan eğitim, zaman ve mekândan tamamen bağımsız, öğrencinin ve öğretim üyesinin </a:t>
            </a:r>
            <a:r>
              <a:rPr lang="tr-TR" sz="2000" dirty="0" err="1" smtClean="0">
                <a:latin typeface="Times New Roman" pitchFamily="18" charset="0"/>
                <a:cs typeface="Times New Roman" pitchFamily="18" charset="0"/>
              </a:rPr>
              <a:t>kampüse</a:t>
            </a:r>
            <a:r>
              <a:rPr lang="tr-TR" sz="2000" dirty="0" smtClean="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smtClean="0">
                <a:latin typeface="Times New Roman" pitchFamily="18" charset="0"/>
                <a:cs typeface="Times New Roman" pitchFamily="18" charset="0"/>
              </a:rPr>
              <a:t>interaktif</a:t>
            </a:r>
            <a:r>
              <a:rPr lang="tr-TR" sz="2000" dirty="0" smtClean="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endParaRPr lang="tr-TR" sz="2000" dirty="0">
              <a:latin typeface="Times New Roman" pitchFamily="18" charset="0"/>
              <a:cs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1763688" y="3286124"/>
            <a:ext cx="5040560"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r>
              <a:rPr lang="tr-TR" dirty="0" smtClean="0"/>
              <a:t>NEDEN UZAKTAN EĞİTİM..?</a:t>
            </a:r>
            <a:endParaRPr lang="tr-TR" dirty="0"/>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UZAKTAN EĞİTİM NASIL YAPILIR..?</a:t>
            </a:r>
            <a:endParaRPr lang="tr-TR" dirty="0"/>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a:t>
            </a:r>
            <a:r>
              <a:rPr lang="tr-TR" sz="3200" dirty="0" smtClean="0">
                <a:solidFill>
                  <a:srgbClr val="002060"/>
                </a:solidFill>
              </a:rPr>
              <a:t>(Eş zamansız) Uygulamalar</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a:t>
            </a:r>
            <a:r>
              <a:rPr lang="tr-TR" sz="3200" dirty="0" smtClean="0">
                <a:solidFill>
                  <a:srgbClr val="002060"/>
                </a:solidFill>
              </a:rPr>
              <a:t>(Eş zamanlı) Uygulamalar</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r>
              <a:rPr lang="tr-TR" dirty="0" smtClean="0"/>
              <a:t>SİUZEM HAKKINDA GENEL BİLGİ</a:t>
            </a:r>
            <a:endParaRPr lang="tr-TR" dirty="0"/>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smtClean="0">
                <a:latin typeface="Times New Roman" pitchFamily="18" charset="0"/>
                <a:cs typeface="Times New Roman" pitchFamily="18" charset="0"/>
              </a:rPr>
              <a:t>Merkezimiz aktif faaliyetlerine ilk kez 2014-2015 Eğitim-Öğretim </a:t>
            </a:r>
            <a:r>
              <a:rPr lang="tr-TR" dirty="0">
                <a:latin typeface="Times New Roman" pitchFamily="18" charset="0"/>
                <a:cs typeface="Times New Roman" pitchFamily="18" charset="0"/>
              </a:rPr>
              <a:t>Y</a:t>
            </a:r>
            <a:r>
              <a:rPr lang="tr-TR" dirty="0" smtClean="0">
                <a:latin typeface="Times New Roman" pitchFamily="18" charset="0"/>
                <a:cs typeface="Times New Roman" pitchFamily="18" charset="0"/>
              </a:rPr>
              <a:t>ılı Bahar Dönemi itibariyle başlamıştır. </a:t>
            </a:r>
          </a:p>
          <a:p>
            <a:r>
              <a:rPr lang="tr-TR" dirty="0" smtClean="0">
                <a:latin typeface="Times New Roman" pitchFamily="18" charset="0"/>
                <a:cs typeface="Times New Roman" pitchFamily="18" charset="0"/>
              </a:rPr>
              <a:t>Araştırma Merkezimiz Siirt Üniversitesi </a:t>
            </a:r>
            <a:r>
              <a:rPr lang="tr-TR" dirty="0" err="1" smtClean="0">
                <a:latin typeface="Times New Roman" pitchFamily="18" charset="0"/>
                <a:cs typeface="Times New Roman" pitchFamily="18" charset="0"/>
              </a:rPr>
              <a:t>Kezer</a:t>
            </a:r>
            <a:r>
              <a:rPr lang="tr-TR" dirty="0" smtClean="0">
                <a:latin typeface="Times New Roman" pitchFamily="18" charset="0"/>
                <a:cs typeface="Times New Roman" pitchFamily="18" charset="0"/>
              </a:rPr>
              <a:t> Yerleşkesi, Rektörlük Binası, B Blok 1. katta hizmet vermektedir.</a:t>
            </a:r>
          </a:p>
          <a:p>
            <a:r>
              <a:rPr lang="tr-TR" dirty="0" smtClean="0">
                <a:latin typeface="Times New Roman" pitchFamily="18" charset="0"/>
                <a:cs typeface="Times New Roman" pitchFamily="18" charset="0"/>
              </a:rPr>
              <a:t>Merkez müdürlüğümüze tahsis edilen bir Müdür ofisi, bir okutman odası bir memur/sekreter odası ve bir de sanal sınıf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55576" y="-378296"/>
            <a:ext cx="7467600" cy="1143000"/>
          </a:xfrm>
        </p:spPr>
        <p:txBody>
          <a:bodyPr/>
          <a:lstStyle/>
          <a:p>
            <a:r>
              <a:rPr lang="tr-TR" dirty="0" smtClean="0"/>
              <a:t>ARAŞTIRMA MERKEZİMİZİN ORGANİZASYON ŞEMASI</a:t>
            </a:r>
            <a:endParaRPr lang="tr-TR" dirty="0"/>
          </a:p>
        </p:txBody>
      </p:sp>
      <p:pic>
        <p:nvPicPr>
          <p:cNvPr id="5122" name="Picture 2"/>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716366"/>
            <a:ext cx="7265121" cy="6071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9</a:t>
            </a:fld>
            <a:endParaRPr lang="tr-TR"/>
          </a:p>
        </p:txBody>
      </p:sp>
    </p:spTree>
    <p:extLst>
      <p:ext uri="{BB962C8B-B14F-4D97-AF65-F5344CB8AC3E}">
        <p14:creationId xmlns:p14="http://schemas.microsoft.com/office/powerpoint/2010/main" val="16622392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r>
              <a:rPr lang="tr-TR" b="1" dirty="0" smtClean="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endParaRPr lang="tr-TR" sz="2000" dirty="0" smtClean="0">
              <a:solidFill>
                <a:prstClr val="black"/>
              </a:solidFill>
              <a:latin typeface="Times New Roman" pitchFamily="18" charset="0"/>
              <a:cs typeface="Times New Roman" pitchFamily="18" charset="0"/>
            </a:endParaRPr>
          </a:p>
          <a:p>
            <a:pPr marL="342900" lvl="0" indent="-342900" algn="just">
              <a:buFont typeface="Wingdings" pitchFamily="2" charset="2"/>
              <a:buChar char="Ø"/>
            </a:pPr>
            <a:r>
              <a:rPr lang="tr-TR" sz="2000" dirty="0" smtClean="0">
                <a:solidFill>
                  <a:prstClr val="black"/>
                </a:solidFill>
                <a:latin typeface="Times New Roman" pitchFamily="18" charset="0"/>
                <a:cs typeface="Times New Roman" pitchFamily="18" charset="0"/>
              </a:rPr>
              <a:t>SİÜ </a:t>
            </a:r>
            <a:r>
              <a:rPr lang="tr-TR" sz="2000" dirty="0">
                <a:solidFill>
                  <a:prstClr val="black"/>
                </a:solidFill>
                <a:latin typeface="Times New Roman" pitchFamily="18" charset="0"/>
                <a:cs typeface="Times New Roman" pitchFamily="18" charset="0"/>
              </a:rPr>
              <a:t>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r>
              <a:rPr lang="tr-TR" dirty="0" smtClean="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MERKEZİN AKTİF FAALİYETLERİ</a:t>
            </a:r>
            <a:endParaRPr lang="tr-TR" dirty="0"/>
          </a:p>
        </p:txBody>
      </p:sp>
      <p:sp>
        <p:nvSpPr>
          <p:cNvPr id="3" name="İçerik Yer Tutucusu 2"/>
          <p:cNvSpPr>
            <a:spLocks noGrp="1"/>
          </p:cNvSpPr>
          <p:nvPr>
            <p:ph sz="quarter" idx="1"/>
          </p:nvPr>
        </p:nvSpPr>
        <p:spPr>
          <a:xfrm>
            <a:off x="323528" y="2060848"/>
            <a:ext cx="4834880" cy="5069160"/>
          </a:xfrm>
        </p:spPr>
        <p:txBody>
          <a:bodyPr>
            <a:normAutofit/>
          </a:bodyPr>
          <a:lstStyle/>
          <a:p>
            <a:pPr lvl="0">
              <a:buClr>
                <a:srgbClr val="FE8637"/>
              </a:buClr>
            </a:pPr>
            <a:r>
              <a:rPr lang="tr-TR" sz="1800" dirty="0" smtClean="0">
                <a:solidFill>
                  <a:prstClr val="black"/>
                </a:solidFill>
                <a:latin typeface="Times New Roman" pitchFamily="18" charset="0"/>
                <a:cs typeface="Times New Roman" pitchFamily="18" charset="0"/>
              </a:rPr>
              <a:t>Ü</a:t>
            </a:r>
            <a:r>
              <a:rPr lang="tr-TR" sz="1800" dirty="0" smtClean="0">
                <a:solidFill>
                  <a:prstClr val="black"/>
                </a:solidFill>
                <a:latin typeface="Times New Roman" pitchFamily="18" charset="0"/>
                <a:ea typeface="Times New Roman"/>
                <a:cs typeface="Times New Roman" pitchFamily="18" charset="0"/>
              </a:rPr>
              <a:t>niversitemiz </a:t>
            </a:r>
            <a:r>
              <a:rPr lang="tr-TR" sz="1800" dirty="0">
                <a:solidFill>
                  <a:prstClr val="black"/>
                </a:solidFill>
                <a:latin typeface="Times New Roman" pitchFamily="18" charset="0"/>
                <a:ea typeface="Times New Roman"/>
                <a:cs typeface="Times New Roman" pitchFamily="18" charset="0"/>
              </a:rPr>
              <a:t>senatosunun; 08.07.2015 tarih ve 2015/10-07 sayılı  kararı gereğince, Uzaktan Eğitim Uygulama ve 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7 fakülte, 2 Yüksekokul ve 5 Meslek Yüksekokulu olmak üzere Toplam 14 akademik birime kayıtlı yaklaşık olarak 4000 öğrencimize ''Uzaktan Eğitim Yoluyla'' ''Türk Dili ve Atatürk İlkeleri ve İnkılâp Tarihi'' dersleri verilmektedir. </a:t>
            </a:r>
            <a:endParaRPr lang="tr-TR" sz="1800" dirty="0">
              <a:solidFill>
                <a:prstClr val="black"/>
              </a:solidFill>
              <a:latin typeface="Times New Roman" pitchFamily="18" charset="0"/>
              <a:cs typeface="Times New Roman" pitchFamily="18" charset="0"/>
            </a:endParaRPr>
          </a:p>
          <a:p>
            <a:endParaRPr lang="tr-TR" sz="1800" dirty="0"/>
          </a:p>
        </p:txBody>
      </p:sp>
      <p:pic>
        <p:nvPicPr>
          <p:cNvPr id="10242" name="Picture 2" descr="http://yuzme.org.tr/wp-content/uploads/2015/03/ODg4ODMxNT-apartman-yoneticisi-nasil-karar-ali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1340768"/>
            <a:ext cx="3795192"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www.egirdirakingazetesi.com.tr/upload/resimler/6FB_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4354194"/>
            <a:ext cx="2670792" cy="1973117"/>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476672"/>
            <a:ext cx="7467600" cy="5997280"/>
          </a:xfrm>
        </p:spPr>
        <p:txBody>
          <a:bodyPr/>
          <a:lstStyle/>
          <a:p>
            <a:endParaRPr lang="tr-TR" dirty="0" smtClean="0"/>
          </a:p>
          <a:p>
            <a:endParaRPr lang="tr-TR" dirty="0"/>
          </a:p>
        </p:txBody>
      </p:sp>
      <p:sp>
        <p:nvSpPr>
          <p:cNvPr id="4" name="3 Slayt Numarası Yer Tutucusu"/>
          <p:cNvSpPr>
            <a:spLocks noGrp="1"/>
          </p:cNvSpPr>
          <p:nvPr>
            <p:ph type="sldNum" sz="quarter" idx="15"/>
          </p:nvPr>
        </p:nvSpPr>
        <p:spPr/>
        <p:txBody>
          <a:bodyPr/>
          <a:lstStyle/>
          <a:p>
            <a:fld id="{08837F6A-8C7A-4737-BAB1-56D8D1B7DA7A}" type="slidenum">
              <a:rPr lang="tr-TR" smtClean="0"/>
              <a:pPr/>
              <a:t>14</a:t>
            </a:fld>
            <a:endParaRPr lang="tr-TR"/>
          </a:p>
        </p:txBody>
      </p:sp>
      <p:pic>
        <p:nvPicPr>
          <p:cNvPr id="1026" name="Picture 2" descr="ingilizce ile ilgili görsel sonucu"/>
          <p:cNvPicPr>
            <a:picLocks noChangeAspect="1" noChangeArrowheads="1"/>
          </p:cNvPicPr>
          <p:nvPr/>
        </p:nvPicPr>
        <p:blipFill>
          <a:blip r:embed="rId2" cstate="print"/>
          <a:srcRect/>
          <a:stretch>
            <a:fillRect/>
          </a:stretch>
        </p:blipFill>
        <p:spPr bwMode="auto">
          <a:xfrm>
            <a:off x="6012160" y="188640"/>
            <a:ext cx="2609850" cy="1752600"/>
          </a:xfrm>
          <a:prstGeom prst="rect">
            <a:avLst/>
          </a:prstGeom>
          <a:noFill/>
        </p:spPr>
      </p:pic>
      <p:pic>
        <p:nvPicPr>
          <p:cNvPr id="1028" name="Picture 4" descr="ingilizce ile ilgili görsel sonucu"/>
          <p:cNvPicPr>
            <a:picLocks noChangeAspect="1" noChangeArrowheads="1"/>
          </p:cNvPicPr>
          <p:nvPr/>
        </p:nvPicPr>
        <p:blipFill>
          <a:blip r:embed="rId3" cstate="print"/>
          <a:srcRect/>
          <a:stretch>
            <a:fillRect/>
          </a:stretch>
        </p:blipFill>
        <p:spPr bwMode="auto">
          <a:xfrm>
            <a:off x="611560" y="4293096"/>
            <a:ext cx="6984776" cy="2328260"/>
          </a:xfrm>
          <a:prstGeom prst="rect">
            <a:avLst/>
          </a:prstGeom>
          <a:noFill/>
        </p:spPr>
      </p:pic>
      <p:sp>
        <p:nvSpPr>
          <p:cNvPr id="7" name="6 Dikdörtgen"/>
          <p:cNvSpPr/>
          <p:nvPr/>
        </p:nvSpPr>
        <p:spPr>
          <a:xfrm>
            <a:off x="323528" y="332656"/>
            <a:ext cx="5400600" cy="3693319"/>
          </a:xfrm>
          <a:prstGeom prst="rect">
            <a:avLst/>
          </a:prstGeom>
        </p:spPr>
        <p:txBody>
          <a:bodyPr wrap="square">
            <a:spAutoFit/>
          </a:bodyPr>
          <a:lstStyle/>
          <a:p>
            <a:pPr lvl="0">
              <a:buClr>
                <a:srgbClr val="FE8637"/>
              </a:buClr>
            </a:pPr>
            <a:r>
              <a:rPr lang="tr-TR" dirty="0" smtClean="0">
                <a:solidFill>
                  <a:prstClr val="black"/>
                </a:solidFill>
                <a:latin typeface="Times New Roman" pitchFamily="18" charset="0"/>
                <a:cs typeface="Times New Roman" pitchFamily="18" charset="0"/>
              </a:rPr>
              <a:t>Ayrıca, ü</a:t>
            </a:r>
            <a:r>
              <a:rPr lang="tr-TR" dirty="0" smtClean="0">
                <a:solidFill>
                  <a:prstClr val="black"/>
                </a:solidFill>
                <a:latin typeface="Times New Roman" pitchFamily="18" charset="0"/>
                <a:ea typeface="Times New Roman"/>
                <a:cs typeface="Times New Roman" pitchFamily="18" charset="0"/>
              </a:rPr>
              <a:t>niversitemiz senatosunun ilgili senato kararı gereğince, 2016-2017 Eğitim-Öğretim Yılı Güz döneminden itibaren Uzaktan Eğitim Uygulama ve Araştırma Merkezi bünyesinde İngilizce I-II derslerinin de ''Uzaktan Eğitim Yoluyla'‘ verilmesi kararlaştırılmıştır. Bu karara istinaden, 2016-2017 Eğitim-Öğretim Dönemi Güz Yarıyılından itibaren üniversitemiz bünyesinde bulunan 7 fakülte, 2 Yüksekokul ve 5 Meslek Yüksekokulu olmak üzere Toplam 14 akademik birime kayıtlı yaklaşık olarak 4000 öğrencimize ''Türk Dili, Atatürk İlkeleri ve İnkılâp Tarihi ile İngilizce'' dersleri ''Uzaktan Eğitim Yoluyla'' verilmektedir. </a:t>
            </a:r>
            <a:endParaRPr lang="tr-TR" dirty="0">
              <a:solidFill>
                <a:prstClr val="black"/>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smtClean="0"/>
              <a:t>SİUZEM LMS SİSTEMİNE NASIL GİRİLİR?</a:t>
            </a:r>
            <a:endParaRPr lang="tr-TR" dirty="0"/>
          </a:p>
        </p:txBody>
      </p:sp>
      <p:pic>
        <p:nvPicPr>
          <p:cNvPr id="4" name="İçerik Yer Tutucusu 3"/>
          <p:cNvPicPr>
            <a:picLocks noGrp="1"/>
          </p:cNvPicPr>
          <p:nvPr>
            <p:ph sz="quarter" idx="1"/>
          </p:nvPr>
        </p:nvPicPr>
        <p:blipFill>
          <a:blip r:embed="rId2" cstate="print"/>
          <a:stretch>
            <a:fillRect/>
          </a:stretch>
        </p:blipFill>
        <p:spPr>
          <a:xfrm>
            <a:off x="323528" y="1052737"/>
            <a:ext cx="8208912" cy="4608511"/>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304101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467544" y="332656"/>
            <a:ext cx="8280920" cy="1080120"/>
          </a:xfrm>
        </p:spPr>
        <p:txBody>
          <a:bodyPr>
            <a:normAutofit fontScale="92500"/>
          </a:bodyPr>
          <a:lstStyle/>
          <a:p>
            <a:pPr>
              <a:lnSpc>
                <a:spcPct val="107000"/>
              </a:lnSpc>
              <a:spcAft>
                <a:spcPts val="800"/>
              </a:spcAft>
            </a:pPr>
            <a:r>
              <a:rPr lang="tr-TR" dirty="0">
                <a:latin typeface="Times New Roman" pitchFamily="18" charset="0"/>
                <a:ea typeface="Calibri"/>
                <a:cs typeface="Times New Roman" pitchFamily="18" charset="0"/>
              </a:rPr>
              <a:t>Öğrenciler ders içeriklerine çevrimiçi olmak kaydıyla her türlü platformdan (tablet, </a:t>
            </a:r>
            <a:r>
              <a:rPr lang="tr-TR" dirty="0" err="1">
                <a:latin typeface="Times New Roman" pitchFamily="18" charset="0"/>
                <a:ea typeface="Calibri"/>
                <a:cs typeface="Times New Roman" pitchFamily="18" charset="0"/>
              </a:rPr>
              <a:t>pc</a:t>
            </a:r>
            <a:r>
              <a:rPr lang="tr-TR" dirty="0">
                <a:latin typeface="Times New Roman" pitchFamily="18" charset="0"/>
                <a:ea typeface="Calibri"/>
                <a:cs typeface="Times New Roman" pitchFamily="18" charset="0"/>
              </a:rPr>
              <a:t>, akıllı tel</a:t>
            </a:r>
            <a:r>
              <a:rPr lang="tr-TR" dirty="0" smtClean="0">
                <a:latin typeface="Times New Roman" pitchFamily="18" charset="0"/>
                <a:ea typeface="Calibri"/>
                <a:cs typeface="Times New Roman" pitchFamily="18" charset="0"/>
              </a:rPr>
              <a:t>. ile) kolaylıkla ulaşılabilmektedirler</a:t>
            </a:r>
            <a:r>
              <a:rPr lang="tr-TR" dirty="0">
                <a:latin typeface="Times New Roman" pitchFamily="18" charset="0"/>
                <a:ea typeface="Calibri"/>
                <a:cs typeface="Times New Roman" pitchFamily="18" charset="0"/>
              </a:rPr>
              <a:t>.</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467544" y="1196751"/>
            <a:ext cx="7488832" cy="5256583"/>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23252946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251520" y="260648"/>
            <a:ext cx="8424936" cy="936104"/>
          </a:xfrm>
        </p:spPr>
        <p:txBody>
          <a:bodyPr>
            <a:normAutofit lnSpcReduction="10000"/>
          </a:bodyPr>
          <a:lstStyle/>
          <a:p>
            <a:pPr>
              <a:lnSpc>
                <a:spcPct val="107000"/>
              </a:lnSpc>
              <a:spcAft>
                <a:spcPts val="800"/>
              </a:spcAft>
            </a:pPr>
            <a:r>
              <a:rPr lang="tr-TR" dirty="0">
                <a:latin typeface="Times New Roman" pitchFamily="18" charset="0"/>
                <a:ea typeface="Calibri"/>
                <a:cs typeface="Times New Roman" pitchFamily="18" charset="0"/>
              </a:rPr>
              <a:t>SİUZEM LMS platformunda günlük ortalama her </a:t>
            </a:r>
            <a:r>
              <a:rPr lang="tr-TR" dirty="0" smtClean="0">
                <a:latin typeface="Times New Roman" pitchFamily="18" charset="0"/>
                <a:ea typeface="Calibri"/>
                <a:cs typeface="Times New Roman" pitchFamily="18" charset="0"/>
              </a:rPr>
              <a:t>üç </a:t>
            </a:r>
            <a:r>
              <a:rPr lang="tr-TR" dirty="0">
                <a:latin typeface="Times New Roman" pitchFamily="18" charset="0"/>
                <a:ea typeface="Calibri"/>
                <a:cs typeface="Times New Roman" pitchFamily="18" charset="0"/>
              </a:rPr>
              <a:t>ders </a:t>
            </a:r>
            <a:r>
              <a:rPr lang="tr-TR">
                <a:latin typeface="Times New Roman" pitchFamily="18" charset="0"/>
                <a:ea typeface="Calibri"/>
                <a:cs typeface="Times New Roman" pitchFamily="18" charset="0"/>
              </a:rPr>
              <a:t>için </a:t>
            </a:r>
            <a:r>
              <a:rPr lang="tr-TR" smtClean="0">
                <a:latin typeface="Times New Roman" pitchFamily="18" charset="0"/>
                <a:ea typeface="Calibri"/>
                <a:cs typeface="Times New Roman" pitchFamily="18" charset="0"/>
              </a:rPr>
              <a:t>743 </a:t>
            </a:r>
            <a:r>
              <a:rPr lang="tr-TR" dirty="0">
                <a:latin typeface="Times New Roman" pitchFamily="18" charset="0"/>
                <a:ea typeface="Calibri"/>
                <a:cs typeface="Times New Roman" pitchFamily="18" charset="0"/>
              </a:rPr>
              <a:t>giriş yapılmaktadır.</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539552" y="1196752"/>
            <a:ext cx="7560840" cy="5112567"/>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17</a:t>
            </a:fld>
            <a:endParaRPr lang="tr-TR"/>
          </a:p>
        </p:txBody>
      </p:sp>
    </p:spTree>
    <p:extLst>
      <p:ext uri="{BB962C8B-B14F-4D97-AF65-F5344CB8AC3E}">
        <p14:creationId xmlns:p14="http://schemas.microsoft.com/office/powerpoint/2010/main" val="31559423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23528" y="260648"/>
            <a:ext cx="8424936" cy="792088"/>
          </a:xfrm>
        </p:spPr>
        <p:txBody>
          <a:bodyPr>
            <a:normAutofit fontScale="85000" lnSpcReduction="10000"/>
          </a:bodyPr>
          <a:lstStyle/>
          <a:p>
            <a:pPr>
              <a:lnSpc>
                <a:spcPct val="107000"/>
              </a:lnSpc>
              <a:spcAft>
                <a:spcPts val="800"/>
              </a:spcAft>
            </a:pPr>
            <a:r>
              <a:rPr lang="tr-TR" dirty="0" smtClean="0">
                <a:latin typeface="Times New Roman" pitchFamily="18" charset="0"/>
                <a:ea typeface="Calibri"/>
                <a:cs typeface="Times New Roman" pitchFamily="18" charset="0"/>
              </a:rPr>
              <a:t>Dönemin başından bu yana </a:t>
            </a:r>
            <a:r>
              <a:rPr lang="tr-TR" dirty="0">
                <a:latin typeface="Times New Roman" pitchFamily="18" charset="0"/>
                <a:ea typeface="Calibri"/>
                <a:cs typeface="Times New Roman" pitchFamily="18" charset="0"/>
              </a:rPr>
              <a:t>SİUZEM LMS platformundaki ders içeriklerinin izlenmesi ve takip edilmesiyle ilgili toplam 159512 hareketlilik saptanmıştır.</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395536" y="1052736"/>
            <a:ext cx="7776864" cy="5328592"/>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18</a:t>
            </a:fld>
            <a:endParaRPr lang="tr-TR"/>
          </a:p>
        </p:txBody>
      </p:sp>
    </p:spTree>
    <p:extLst>
      <p:ext uri="{BB962C8B-B14F-4D97-AF65-F5344CB8AC3E}">
        <p14:creationId xmlns:p14="http://schemas.microsoft.com/office/powerpoint/2010/main" val="36298564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251520" y="260648"/>
            <a:ext cx="8496944" cy="1152128"/>
          </a:xfrm>
        </p:spPr>
        <p:txBody>
          <a:bodyPr>
            <a:normAutofit fontScale="92500" lnSpcReduction="20000"/>
          </a:bodyPr>
          <a:lstStyle/>
          <a:p>
            <a:pPr>
              <a:lnSpc>
                <a:spcPct val="107000"/>
              </a:lnSpc>
              <a:spcAft>
                <a:spcPts val="800"/>
              </a:spcAft>
            </a:pPr>
            <a:r>
              <a:rPr lang="tr-TR" dirty="0" smtClean="0">
                <a:latin typeface="Times New Roman" pitchFamily="18" charset="0"/>
                <a:ea typeface="Calibri"/>
                <a:cs typeface="Times New Roman" pitchFamily="18" charset="0"/>
              </a:rPr>
              <a:t>Halihazırda SİUZEM LMS </a:t>
            </a:r>
            <a:r>
              <a:rPr lang="tr-TR" dirty="0">
                <a:latin typeface="Times New Roman" pitchFamily="18" charset="0"/>
                <a:ea typeface="Calibri"/>
                <a:cs typeface="Times New Roman" pitchFamily="18" charset="0"/>
              </a:rPr>
              <a:t>sistemimizde kayıtlı </a:t>
            </a:r>
            <a:r>
              <a:rPr lang="tr-TR" dirty="0" smtClean="0">
                <a:latin typeface="Times New Roman" pitchFamily="18" charset="0"/>
                <a:ea typeface="Calibri"/>
                <a:cs typeface="Times New Roman" pitchFamily="18" charset="0"/>
              </a:rPr>
              <a:t>bulunan 3487 </a:t>
            </a:r>
            <a:r>
              <a:rPr lang="tr-TR" dirty="0">
                <a:latin typeface="Times New Roman" pitchFamily="18" charset="0"/>
                <a:ea typeface="Calibri"/>
                <a:cs typeface="Times New Roman" pitchFamily="18" charset="0"/>
              </a:rPr>
              <a:t>öğrenci </a:t>
            </a:r>
            <a:r>
              <a:rPr lang="tr-TR" dirty="0" smtClean="0">
                <a:latin typeface="Times New Roman" pitchFamily="18" charset="0"/>
                <a:ea typeface="Calibri"/>
                <a:cs typeface="Times New Roman" pitchFamily="18" charset="0"/>
              </a:rPr>
              <a:t>(Adı geçen dersleri alttan alan </a:t>
            </a:r>
            <a:r>
              <a:rPr lang="tr-TR" dirty="0">
                <a:latin typeface="Times New Roman" pitchFamily="18" charset="0"/>
                <a:ea typeface="Calibri"/>
                <a:cs typeface="Times New Roman" pitchFamily="18" charset="0"/>
              </a:rPr>
              <a:t>öğrenciler hariç) </a:t>
            </a:r>
            <a:r>
              <a:rPr lang="tr-TR" dirty="0" smtClean="0">
                <a:latin typeface="Times New Roman" pitchFamily="18" charset="0"/>
                <a:ea typeface="Calibri"/>
                <a:cs typeface="Times New Roman" pitchFamily="18" charset="0"/>
              </a:rPr>
              <a:t>uzaktan </a:t>
            </a:r>
            <a:r>
              <a:rPr lang="tr-TR" dirty="0">
                <a:latin typeface="Times New Roman" pitchFamily="18" charset="0"/>
                <a:ea typeface="Calibri"/>
                <a:cs typeface="Times New Roman" pitchFamily="18" charset="0"/>
              </a:rPr>
              <a:t>eğitim yoluyla </a:t>
            </a:r>
            <a:r>
              <a:rPr lang="tr-TR" dirty="0" smtClean="0">
                <a:latin typeface="Times New Roman" pitchFamily="18" charset="0"/>
                <a:ea typeface="Calibri"/>
                <a:cs typeface="Times New Roman" pitchFamily="18" charset="0"/>
              </a:rPr>
              <a:t>aktif olarak ders </a:t>
            </a:r>
            <a:r>
              <a:rPr lang="tr-TR" dirty="0">
                <a:latin typeface="Times New Roman" pitchFamily="18" charset="0"/>
                <a:ea typeface="Calibri"/>
                <a:cs typeface="Times New Roman" pitchFamily="18" charset="0"/>
              </a:rPr>
              <a:t>almaktadır.</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395536" y="1196752"/>
            <a:ext cx="7704856" cy="5400600"/>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19</a:t>
            </a:fld>
            <a:endParaRPr lang="tr-TR"/>
          </a:p>
        </p:txBody>
      </p:sp>
    </p:spTree>
    <p:extLst>
      <p:ext uri="{BB962C8B-B14F-4D97-AF65-F5344CB8AC3E}">
        <p14:creationId xmlns:p14="http://schemas.microsoft.com/office/powerpoint/2010/main" val="19571615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315416"/>
            <a:ext cx="7467600" cy="1143000"/>
          </a:xfrm>
        </p:spPr>
        <p:txBody>
          <a:bodyPr/>
          <a:lstStyle/>
          <a:p>
            <a:r>
              <a:rPr lang="tr-TR" dirty="0" smtClean="0"/>
              <a:t>Merkezimizde AYRICA…</a:t>
            </a:r>
            <a:endParaRPr lang="tr-TR" dirty="0"/>
          </a:p>
        </p:txBody>
      </p:sp>
      <p:sp>
        <p:nvSpPr>
          <p:cNvPr id="3" name="İçerik Yer Tutucusu 2"/>
          <p:cNvSpPr>
            <a:spLocks noGrp="1"/>
          </p:cNvSpPr>
          <p:nvPr>
            <p:ph sz="quarter" idx="1"/>
          </p:nvPr>
        </p:nvSpPr>
        <p:spPr>
          <a:xfrm>
            <a:off x="457200" y="980728"/>
            <a:ext cx="4906888" cy="5688632"/>
          </a:xfrm>
        </p:spPr>
        <p:txBody>
          <a:bodyPr>
            <a:normAutofit/>
          </a:bodyPr>
          <a:lstStyle/>
          <a:p>
            <a:r>
              <a:rPr lang="tr-TR" dirty="0" smtClean="0">
                <a:latin typeface="Times New Roman" pitchFamily="18" charset="0"/>
                <a:cs typeface="Times New Roman" pitchFamily="18" charset="0"/>
              </a:rPr>
              <a:t>Uzaktan Eğitim Derslerinin Sınav Sorularının hazırlanabilmesi için merkezimizde gerekli ve yeterli sayıda teknolojik altyapı mevcuttur.</a:t>
            </a:r>
          </a:p>
          <a:p>
            <a:r>
              <a:rPr lang="tr-TR" dirty="0" smtClean="0">
                <a:latin typeface="Times New Roman" pitchFamily="18" charset="0"/>
                <a:cs typeface="Times New Roman" pitchFamily="18" charset="0"/>
              </a:rPr>
              <a:t>Canlı ders yapmak için kullanılan mikrofon ve kulaklık (</a:t>
            </a:r>
            <a:r>
              <a:rPr lang="tr-TR" dirty="0" err="1" smtClean="0">
                <a:latin typeface="Times New Roman" pitchFamily="18" charset="0"/>
                <a:cs typeface="Times New Roman" pitchFamily="18" charset="0"/>
              </a:rPr>
              <a:t>HeadSett</a:t>
            </a:r>
            <a:r>
              <a:rPr lang="tr-TR" dirty="0" smtClean="0">
                <a:latin typeface="Times New Roman" pitchFamily="18" charset="0"/>
                <a:cs typeface="Times New Roman" pitchFamily="18" charset="0"/>
              </a:rPr>
              <a:t>) sistemleri mevcuttur.</a:t>
            </a:r>
          </a:p>
          <a:p>
            <a:r>
              <a:rPr lang="tr-TR" dirty="0" smtClean="0">
                <a:latin typeface="Times New Roman" pitchFamily="18" charset="0"/>
                <a:cs typeface="Times New Roman" pitchFamily="18" charset="0"/>
              </a:rPr>
              <a:t>Sınavlarımız optik sistem ve çoktan seçmeli test yöntemiyle yüz yüze yapılmakta olup bu sınavların değerlendirilebilmesi için gerekli olan optik değerlendirme sistemi altyapısı kurulmuştur ve aktif olarak kullanılmaktadır. </a:t>
            </a:r>
          </a:p>
        </p:txBody>
      </p:sp>
      <p:sp>
        <p:nvSpPr>
          <p:cNvPr id="4" name="AutoShape 6" descr="data:image/jpeg;base64,/9j/4AAQSkZJRgABAQAAAQABAAD/2wCEAAkGBxISEhUTEhAVFRUVGBgXFRgVFxgYFhgWFhgYFhcXFxcYHyggGBolHRUWITEhJSkrLi4uGB8zODMtNygtLisBCgoKDg0OGxAQGyslHyUrLS0tLS03MC0vLS0tLS0tLS0tLS0rKy8tLS0tLS0tLS0tKy0tLS0tLS0tLS0tLS0tLf/AABEIAMIBAwMBIgACEQEDEQH/xAAbAAABBQEBAAAAAAAAAAAAAAAAAgMEBQYBB//EAEgQAAIBAgMDBgoHBgYBBQEAAAECAwARBBIhBTFBBhMiUWGRFBUyUnGBkqGx0SNCU1RywdIzQ2KCovAWJGOTsuHxNERzwtOz/8QAGQEAAwEBAQAAAAAAAAAAAAAAAAEDAgQF/8QANREAAgECAwUGBAUFAQAAAAAAAAECAxESMVEEEyFB8BQyYYGRoSIzUnEFI7Hh8UJTYsHRFf/aAAwDAQACEQMRAD8A1HKXauJXGyxxzuqqVsAdADGhNh6SaRh8fimIXwmS5O8sfWTakcoj/n8R6Y//AOa0wjEEEGxBuD2iuX8T/EpbLWowslFpOTte/h/3ma/Dvw9bTSrTu3JNqKva3j1wLRcXK9imLmy6g5j0swGYADMAbjdqNx7BSTiMRdv81KAnl5sysqkAg5SdTfo267a6g1DjxJuBYW1uqqLG41uLa7h6LaWpqSckMSRdgFIsAAi5SturyR3dtets1WG0U1Up915cPH7Hl7TTnQm6c814+H3LQyYn71Jbmudvc78ubJv36HXqF6geN8R94k9o0pcUxWxksLC/R3XXmTr2J8eu9RubX7QceB4Gw7xrXTGK5pehzym+TfqP+N8R94k9o0eN8R94k9o01zK62kBsGO617eTv66Tza/adfA+cB8CT6qdoaexnFPX3H/G+I+8Se0aPG+I+8Se0aj5F6PT3+Vp5PzrvNDTp7z1HrA+BvTwx09gxT1fqP+N8R94k9o1teSOId8PmdyxzsLsbm2lYFkW2jg9lj17/AEfOt1yJ/wDTfzt+Vc+0pYOC5nTskpOpxfIv6o8TiWDsAbC5q8rKbZYh2/Ea4oux6ihjaiTRiG841zwh/OrPPPbTUnqH92FAkfzR62Pypb2Oh0rYJfUaI4huujwl+us40j+aPbP6a5zj9S+0f00b5aB2B/V16ml8IbzqPCH86s1nk81faP6aVnfzV9o/po3y0DsD+rr1NH4S/XXfCX841ms7+avtn9NdzP5q+0f00b5aB2B/V16mj8Jcca74S/nGs3nfzV9o/ppMjuATlXQE+UeH8tPfR0D/AM9/V16mm8KfzjR4U/nHvqoGz5T5ntN+mu+LZf8AT9pv01ref4kezw/uItfCX8899HhTcWPfVWNmy/we036aPFkv8He36aMf+Ibin/cLXwk+e3ea54S3nnvNVXiyT+Dvb9NHiyXrTvb5UY/8Q3FP+4WnhLee3ea74S3nnvqr8WSdad7fKu+K5etO9vlRjf0huaf1mnwLEoCTff8AE0UzsmErEqm1xfde3lE12ptk2knZGX25ySxE2JkmjaIBitszMDoiqbgIRw66bXkjieJh9Tv/APnW6orVVxrRUakVJLK6uTpU3Sk5U5NN52djER8lMSDcGH23/RUhtgYvrgG76zcPSla+iqKs0kklZE3s8W223x8THLydxYJN4NetmO6/8HbQ3J3FkEZobEEWzNx3/UrY0U9/LwDssPExp5N4vTpQ6X3M3Hff6PXdTg2Di73zQe02mltOh2/3rWuoo38vAOzQ8TH/AOHsXr0odeGZra/yV0cn8ZYDNDpa3SbgLfZ1r6KN/LwDs0PExsvJrFMLEwW7GYdX8HZV/wAntnvBFkfLfMT0SSLG3EgVZ0VmVaUlZmoUIwliQVkdtnU/jP51rqyO2h0m/G351PkzqpfMiVMJIXNbVtT6/kPhT96YgPQX8I+FV+18UR0Abaa/KuadVUqeJnsRg5zsibLj4xoW17NfhTeJx6omfSxta5te59BN7XNrcKoKl4hSPBpCrMiBg+UEsuYABrDU7jf01HY9plWm00G2U9zTxRzLbAbQSVSQV0JBsbkAbiQQCpI1saTBtaB2CpKCTe2+xtvykizeqq/CXkmllWNshjCAMCnOMLm/S1tY5bnrqDgiwMKxiYgMM0U0dxEOJWUqLW4WNejgXE87fzVur8eXTNJHjYyXXMLx+WDpluLgm/C3GmpNrQqiyGSyObKSG193Zvqu5QbPzvCQG6biKUpfWI9IhrcLjf2mlbfwPOcxGF6Ocg2GirzbAHTcBpSUY8DcqtRYrJcPe5ZybQiWRYmcCRhdVsbka8bW+qe6ncR5DfhPwrJ7PgmaWCaSNg3OZDdTokcJW500BYk37a1k56DfhPwpVYqK8jezVZVLtq3Hh9jTJuHoFKpCbh6KXV1keTLMBQWABJNgNTfqrooeMZGZjZQDm0vpbXj1UN2M2uMNjY9/OLbrvp3+uupi0JtmHVa+tySALelWHqNVMW1sA4FpAQ2n7F9dU017WT+70Nt3Am15QeK3hfTIue46rBr+us4h4S7t1GuFiN9Vi8ocJbN4RYWv+yk3WU8Ox176k4fauHkdY1nuzGwHNvqenxOn7t+7tFPEgwsvcGboD6fiaKVBFlUC+753oqLfEqkO1VHbQOJOHWNmKBWkbMgChwSCFYhmGmpA0uKtayO28LPJilfwaV0hYNG0aYYPfLYhZXxAbmySSVKC9uqpzbS4FaaTbuWs3KKGymJhLeWKIgGxXnmyq+o1G8jgbb6fG3cNdx4Ql4wzPruCGzHtAOhtuNZDB7JxCnM+HxcjZsMxY+DXbwZ2e7FsWxu2bU7hwHCkybGnaMxnDYrIIpooejhAUE5BYufCvpCMoAtl7bmpbypoV3VPU2kW2IHikljkEixBi+TUjKuYi3E2sR13FMbM24kqI7LzYlP0WZ0bOMhkNihIuAGuD5pqsw8k6PiXXA4oNOVI/wDSdApEsY08J6Xk34dVVWE2XMjhzg583OtKwjTCRx3aB4LKnhRynp5ibm5HCm5yuuBlU48ePuauHlBhXVmTEIwTKWIN7ZzZd2+50046UpNuYYqWE6EKoZjfcpZkB9pWX0giskuzcQqKEw+LVlw+HgzDwUXEDlyTlxYbK4JBAINuNIh2NKOZvhMUebd2kAGEtKrT+EopviiRlcA31vr10t5U0Nbqnr+h6DRRRXQcwUUUUAFY/bbHM34z+dbCshtgdNvxt+dPkylL5kSpwq9FfQPhVTteK0lzxAI9Qt+VXOHbor2AA+kaEd4pvF4cSCzeo9Vcdei6tKyPap1N3O7M2TUyHaJUKMu6w8rfa/C3b7q7LsuQHSzeg29xrsOypCelZR6b+4V5lOntFOXwp3OycqU18TH8Pimkva4A6m6+G7+7VIGbjn48R1n++qpEOCRVy2uN+vE2teleDJ5vx7PkK9qjiUVjd2eZVinL4eCIyKbE5n4aZhxuKS7Nb6+7rA7erfrbTqqU2EQ/UH96V04dCblRc7+23XVLk8DGkJDAZiR2kW3dW/hT2JHRb8J+FJ8HUagW/v8A6pcuqkDeRYdpOgHeRWZvgzcFZ8TSRHQeinKTa1h1Uq4rqWR4kswFOtFmhkW9r3HeKaFuulhyNzUpK6EnYy+G5GKmUc+Tl/hHXGev/T99RZuSABADSHKCLhUsc6CPi99Mt62nOt11wzN1ms4GaxIyWG5H5hkLSKLAZiqW8mMbg9/3fVxq2wHJMRTJLzxJQ5rZQL6Sjff/AFT3Vb8+3Wa4ZW840YGGJFom6imsISUF9+vxNdqbNj1ZybaE5xkkSFikaRMFVFIJfnCQ7nVQcgAIB3mtHVFjNhO85nWSNW6NiYnLWXcGIlUNYk7xxqc0+FikGuNyIvK8OEMWHZy4gAGcLaSdXbmySNCoQZj/ABbqY21ypcJiERQkiwzPG6OJAGhKqwYFcoYFhpdtxvY6VMh5OSJ5MkA+l57TDt+13Z/22/3U23JVjmu8HTDhvoHsRKQZABz1lDEXNra61J7238Fk6V/5Jez+UIlaICMhZnmVGLC9oRqzLbokkMMp1FtddBWS7cxAxcqLdo4pVV15o5Vg5hZHkMw0DAk2Um50041Pj2DKr84s0AbMz3GHby3AV2tz1rkAXp2LZWIUuy4iEGQ5n/y7dIhQlz9L5qgeqnabXEzemnw069iGOVbZCxwrAmOOaMBs14pXCZnyqSmW92sGsN16dTlQGkREhLg81naNi4BmF1KkLZkFwSxK6G9jrTC8k3VHRJoo84C3SGRXULfKEbnroFuSANBfdTkXJqRSjLLCpQKq5YHXRPIDBZgGtwuDS/N6sN7rq4jZO3JpTh+dUJzkuISyEFWEXOAZswJFiltCLkX3G1aiqDBbAeORX5yLR2kssLg5pAQ5W8pC3ueFtTpV/VKalb4idTDf4QoooqhMKyW2CMzfjP51rayO2F6bfjP501kzdL5iKo77rx3g7j29hrudvsz6iPzqfgcBnGYkhOAG9u2/AejXtqcdmxAeQT/MxPvNTUJPjHr9TvntVODs+L68UUIdvMPevzoDt5h71+dXw2ZF5v8AU3zrp2bF5nvb51rdT169DHbqWj68yi5xvMPevzozt5h7x86u/F0Xme9vnT2H2XESAU95+dLdT169Bdtp6depnc7eYe8UFm8w94rW+JIPs/eaRJsjDgElNBv1O4VnDLXr0Ndsp6deplWZ7eR7xSsFKVYM8ZLDcARlXt7T2+6r9sLhLFrCwNielvteov8Akuzufhqa0qU+v4MS22i1Z9e4nxv/AKTd4oO1f9I+0KcJwPmj2X7PnTqpgrgc3vFx0JNRa/VW7Vev4IbzZdOvUieM/wDSPtCg7TPCM+0KlhcF9nvF/Ik7jpodRpvqTh9n4V7lYlIHWCPjS/M6/gFPZXkuvUqxtZvsj7Q+VHjhvsj7X/VXfijD/Yp3VHxOy4ARaFN3VQt4+fXoNy2df0vrzK3xw/2X9X/Vc8ct9l/V/wBVNOzofsk9kUDZ0P2KeyK1hq69ehnebN9L68y12TOXiVstr30vfcxFFLwEKrGAqgAXsALDeTRWePMk2r8MiVRRSWkABJIAGpJOg469VACqK4jAgEEEHUEbiDxFdoAKKSzgWuQLmw7TvsO491cWVSMwYFesEWt6aAF0UnON9/73V1GBAIIIOoI3EHiKAO0U1NiES2Z1W+gzEC56hffTmYbr/wB/2aAO0VzMN167QAVk9rjpMf42/OtZWS2wOk342/OnyZul8yJNwI+jj/Av/EVIIqNs/wDZR6/UX/iKkE1WHdRCp3n9zoFJc0lnpBNaMDi1Iw3lCo6U4j216gT3A0pZMI5kvGBGGVpMmoOjBTp+VQfBIh/7mT/e9HV6PjVhEuVRb1niTxJ7aye2+V7wTNGIg2W2uYjfrutU6cak+ESs8CzLuTDRG3076X3SWvfrtv3VBbDsGbLICDexaZ78DewFl1HCqROW0zeThb620Zj8FqS3KacW+hTU6fttf6Ktuaq068ybdJ9fsWsmGJRRmXMLg/SyWt07agXJ6Q1+QpIwcml2jPpkmItrpa3bVYeVE/2aDQndNuFr/Urp5Vzg5ckY0uOjNrbf9Xhp30bur4deYvynr15F9h8BCMpJbMLHR5StxY7jvF+sUNs7D9Tn+abt7e01mpeV+KG6BWFrkgPppfrqL/juf7OP+r50LZ6z59eoY6K5dehtsNh4I2zKrA6i5Eh0Jud+m+nMSwNiDcEb6dhkuATxF6iS+Uw4aH1ka/CoxxKSuVajh4AaTXL129WJFlhPIHr+JoownkD1/E12ud5lVkGMjdkZUk5tyDlbKGyngSp8odY9431V7b2MZMOIo8jFXjktNcpK0brIRKQD5RXyrGxsbG1quqpeV2xzi8PzIy2MsLNmVWGRJUd7q4Ktop0I1pGipHJnEl0vOsMRjdWjwrvCkbOZySi5TnJ56PpXQhoQwAvlDGM2DtEqjeEAuscrSc3LKueaRMQDGinomMNLDkJyleZF76ZZC7CxkOSHD4hxEkZRWLICBzUq25vmyufnWiZSLKFS1gBleLFs7akyqHmyI0MiMvSD5yZ1DMS5KkhoCCC9ihsR9YAkSclp5oFimnZPpzJ0JXd44jA0JRJnGYszMzm+7nGUHQGkYvYWOIBzooXD80Uw8ksascliFi0WMEgWZSCoYjXKCZI2VjFw7CKTm5TIpW7A/RtAkLF2sczIS0g6zGovY0/gsDjgcWJMRcOHGHKgXS7Sc2wLXGZUMYN1sSt9dSQCq2bycxRjjMnRCSh0ieeQ5FXFYl1GZb3tDNEAOPNhTYbkYbkljVEaeEhY0iw8REc065hC+CL2XdGckGJW6kXEwuB0jVhhMFtIGLPKthlvZjYASyGQurZi5eIxqBmORlJueKtl4HaCPhhJLnQJD4QTJcmRY8QJ7DLqDJJARawsh3WsQCPtPk1iZEUEYec5sap8IZyqxYqYvER0GzFI8q5OiNLBgNaU3JjE84xGI6JyAtzsodwHw5IIXSIqkLrdTduc1tbXYUXoAx55N4vnYzz4KKoUnnZOdGVMYihWKnUjExHOdRzW5tCLrkth5o8Oq4jywX+u0htmOW7sAWuNfJXeBlFrVbUUAFZHbJ6Tfjb8611ZHbXlN+Jvzp8mUpfMiSMACI4/wL/xFPEmuYL9mn4V+Ap6qwyRzz7zG7GlqldJrljWjAomjNofQfga4RXQvwPwrMsmOOaJgfoj0D4VVYnZUUjFmgjck6lib6buBq4iXoj0D4VHaNbny953Z7erLpesRk0uBVq7KnFcnoyF5uGBTfpZlLaW+rbj6agtydkuLRYO1xpzT67r8dOPf2a6DHQr0WYyWUFgEz3NgL3C6k9Q3mqpcFBp/wCpIJaxtPfTKTrbQbre7dpreS1M4VoRjydfzMJx3QHfbTeeGhrq8nX3lcLv+7jdp17uPXv7LGfg+ZjzMiYjdY5o5ibXG4MP4vj1GrTBT84DZHWxt00ZL6cM2+ljeoYUVez9iRqDzsMDHTVYlA3C+luu59dTBszD/d4v9tflU04e5BI1F7b+O/j2Urm6Mb1HhQiHcPQKizHpt6F/OpsSaD0CoeIX6Rvwr/8Aas3+JdcmN919cxBFNkWpy1Bq5EscCegPX8TRXcH5A9fxNFc7zKrIfqm5WQ4l8PbCFRNzkRUsSFAWRSxaxBK5Qbjjuq5qHtXNzfQve6+Te9ri+7XdWJSwxbNxV2kZSWLaXPc4qz5MkqhQ+HDXdMDlZgboXUritbEBhYdFtURYnaxNgGzpEA4cQCLnDh3IN16Rk54RbjzeUvfhbTCWYLZVJ6GYFgSc27KQdb319FJxE092CrexXLoQCQRe53EEa1N1klezKKk27XRmsV4zlCNAZcqiNkM3MJIWHhyylhH0SSpwuW4K3KEro4peJ8ao5EMcmW+Ja7Ph2U5ximhFmOcMHGFtY5bOQRobaWcyuoAuDnAvqvRyXubajWuGSZbr5WVfKKmxso6Vxe5LZhlAv+Y61uTDdeKIsUWKyzLKXcCROaP0YZo+ZjLkhCt/pec0JU9Wlrv5ZzYEEDKt+kp1BQnXyvPvcndSWxU7L0VsDGSDY3vY7uAN7aGx1p+OWW+7TNrdTcguw4nTo2NRk4zldXKJOKtwEHwg8SNd/Q8175f4b83a+uppWIjkMiMA1rLfpdEb81xmGuvUwNhu31zDSzW6S/V3WN782hve/nFh6qz2G2pjSFjZCHU4MlOakB5t5MKJpDNn6RGbE3W1wEGbT9puFNTjm8+ZmU3F5LyNAnhFrm5OXcMg1yJqD15uc36aU9hOeuufda58m+bdl09TXFZldq7VEMZMEZkbmy145VVS8QYxkJnYWkuC9rAb+utrVFSs74mYdS6yQVktsyWZvxt+da2sjtcDM342/OrcmKl8yI7gpm5tL+YvwFPc83Ua5s+3NR/gX/iKkXqkO6iNTvP7jPPv1e+uc8/m++n8wozVsmM89J5vvoE8nm++nQ16dTfSlkxxzCDFy5V6HAfCm22hICRZRrexYA/Ddp8ascP5C/hHwpImUEgsAb8TaorJFnmVm0NpyoFN0UE6l20tlNrW7beq9Vp29OP32GG+2rHXX5r76vdrFbLmSRr3FoywO65vlI6qjrFAMoKyi4zW+nJFxuJUmxsN19/p1LoLO1xvx3qFzLmNtAeJ0HDrqZ4TL5tR2XD3zZJbkncmJ3210tp5W+pMGAi6DBTpqty4tx1Vj8aYhIxEvm13n5eqjam0BAmcrm1tp6Cb/wBNR9jbaXEl8q2C5Te4IObNusdN3HroAkRyy2Gg3Dr+dRJ3lzn0L19vyNXEW4egVAxp6Z/Cvxej+pdcmHJkTNJ1e+jnX7aeEtdzX4WqxEstnkmNb9vxNFKwfkD1/E0VB5lVkP1TcrMZPDh8+GjaSUSRAIuW7gyKGW7AhQVJu3Aa1c0UjRk25R4nMyrBmGUFSY5l38xZySLZW557KDmXmje9mCJPKPE5+abDkEro6xyFSwbGK7C4IUDweBgCf3wGtxfXUUAYz/E2LBWNcOWf6MFmjkt03wKZzYAHTFTsQD+5O6xtr4JQyhhqD2Ee46inKKACiiigAooooAKKKKACsltbym/GfzrW1ktrDpN/8h/Omsmbp/MiO7O/ZR/gT/iKlK1R9mfsY/wL/wARTzLVKfdX2I1e+/uzrpTealhqTItbJi4zTqHUVGjNSUGo9IpPIFmcG00QIrZrlV3KSNRxI3bvhUXxkmYteS1xpZxwvcDq6OvpHXScRChVS0Qc5FsTm6ibXANtfjSFiQADweO19Bma1tL/AFOtU07OzXMIrCgqSkpPIBjLjR5N4tcSXtoNLt/Ff1E8K6uLbTSbQ3HQl3mx16e7sPUd1AhVbFcPEGHEM3DqITsHcKnx43W1gOol2A+FNxQlKXNiZNqFdDFIxFxdU0Nr6jXdp7xXW2qRpzEunUl+7WnueJsAUJN9OcJ7tNaeCtp0R29NvlS4G/i1KracglBR4ZiFa90TiAQCCTqLNp/1TezlWDyIZ+kNcwzWsWFt+nXbqI4mrgB9dF9pqbcN1L7TdvZS4B8WoyNpsNPB5jbqUa97dnvoxp6Z/CvxepAR77l7z66jY7y/5V+L0nmuuRpXs7jS13nbVzhXcoG+qky2wLXQH0/E12u4PyB6/iaKg8yqyO4zErEjSNfKoLNlUsbDecqgk6dQvVVtvassOGMyogcsiokjKtg7quuZlVnsb5My3NlB4m7qm5W7R8HwzOIRNdo05ts5Dc46pqI45GPlXsEYm26kaKluWg5sZUDSGEyXB+jzqLspBsw0117N41MocrlLMiwOzZsqjNH0unNHc9LodLDvo1jYjiGVWIOUMGVDNgnSQpZgsWfKyxySrAAQJCxjR2VSg3hTlYhaS/K/CC5SAtIY2nKrzJOZOdVQ7q5XOTh5VuCQuWzFbi4A5j+VRWTC5AghnWFmLn6QeEOscYyq2ZblhZgrqSCCUHSpcHLONlD8y4QxhwS0Y1MHhATVtDluLnS9vUlOUkGeJZMMwe9kAVG5of5ZCSb6WbFxL0L8TuFO4LbeGd44Th7GXog5F5u5jlYIeOscEvC1lsTqLgCtlcrEnkjjWJw0mffawWJ5opW6yFkhC7r/AE0dwLm1Zs/llIImnnQFLhQIkylSRJlBLSNnzMiRiwU5pF010sMHyhiMeePDkBEUllChEMuR+bvfNch0bRbbtb6VFblPgYs/+WZWLqLCOMGQ5pyGBvY2OEnPSIPQ0BLLcAl4jlckZUNEwzTmAWZCbiaPDs+W98okmQX/ADKhjk1ypGKCAxlXbOG4DNGsbtZTqFPOrlJ3jXcQSjaO38PFKyy4clEXnVkCqwzNHLMRY2KsVhc33E6EgkXel5QYaOVEEL5i3N5lRbL04Irk3uFzYmIaXOpNrAmgDQ0Vmk5YRhUzxPmdA9kKNqWChNWDX6QNyAu/W4tUmHlPE0oiEct8wViQuVGLyxAN0r6tC40B4cKALysntbyn/wDk+P8A5rWVkts75Px/KtLmOPfj9x/Zf7KP8I+FSiah7LP0Sej4aVJLVun3V9jFX5kvuzjUW0rjGu30rZIbFSot6+kfGolSoDqvpHxpAQcVESq2APQS/QDHS50upphIGykW0vb9munE/U7PhUjFRX5vRT0FGsebXXjcd1MZddw1Ov0TX6iBrrf176VN/AjFVfGxawKFHOBr9iINGAAvccD7+unI4ozYZZdDbVY7C9gDu0t+VdeJTuGm7yGB6+y//igRZRa1jpuVgB6gda1fgKw4iKGGkwPWeaG/fcjjVpFIqqBnv2kgk+uqqTffrGtg/f8ADvpoE2vr3SdlvfWbXNxeEuPCl85e8Ulp1v5S94qpRDbjv18v1b93GumO/nXNtzSC1uwb9APTRZDxsuknTz17xUPHnp/yr8XqEIgCSWPqeTeAdOrjUvGDX0KvxasPNFIybTucUVyY6URmuYg9E1UmW+B8hfX8TRSdnfs19fxNFQeZVZEqoW1p4kQNMLrnTKAjSHnMwyZVUEkhrG4Glr8L1MVgdxqBtsRGMCYMVMkarlLKwdnVUKspBWxINwdADSNFLBtrZ8/MzPEvO4hI1UNFme00QkEZOU3GSbXhZm7aRFj9lw5VIUZUkYO8LWCkYiSS8mWwusWINidwbr1jQSbLlggyO0aFsPlRWk3osSRRSKjFWFjEhVri7AeUQaUmK2dIgYwqAUD2mawCukiWYXYXKYqQFeqS/UadhXJeDxuALIvg3NkyGKPNAy9JRC9jdfozeOKwa1+aXqFIw23tnqHdohE0EroLxNfNHLiMKGjIXpXyzeTcqHN7XqPsyPASMHinhzRkEkzSu176Fy7jOQ0ZHSvYq435hUbGYjZnNs3P51JkcmFwjZs7TsyNmDXLyuQUP1iL2p4GZxolYraOzEdZeaBRFaJnWFjGiLGMRfRekoQA5hcKDbS9SsZj9mq0kbwguhQOvg7sxucQ6WAS7i64k3Fxq3naxZG2XJmi58SZmZHHPcZUaFyTmFwVjZdL7jxvTUx2RDIrBiWlkOZklkYIxXGSFnGfoqSuL3DynbTUmiw8SJ+L2ps4zZjEjzHImdoWsVdoorCUoQwAxiCwOnOMNOlZuPH7PRub8GSNklEaKYiAScVBEXjYLZrSthybbjkvbeODkxg/C0OeYl4i8SZzzQWJ8MSyka5g0eHOp1txtpYPySwxcyfSZiwe5dmAZZEmBUE2W8kUbG1s2Rb3sKVkO5FixWzGGHlEKf5iwgJgYMwGUqQCtwNVNzwAO4aKwu2dmszPHkLXuWEbXZlbMtjl6RLTMVt5RZiL2NPYjkyGihhErCOApzaXYLaO2VHysOcWwAswbv1phuTtjF9ECsU3PhFc5ecCsq2Et8irmJCoVFwOGheHxC5p6ym2RrJ+L5Ve+MgPLR07Stx3iqLbO+T8XyppNDi05L7nNjt9EOwsP6jUkmqPBYhkJyi4O9Tpr1g8D8bDdU1NqKfqsOyw/I0ozSVmUrbPPE2le5YtXG3VBk2mvmv3D50htqLbyH7l+da3kSfZ6mhORb1IjYAj0j41UptVfMf+n9VOrtZQR9G59j9VLeRDs9TQm4lyekENmvYKFN+N7NuuddK5hjmNtxPFlTXXsPXUSbacbALlksL2sQpHZcNrTSY5F+pKb8ec+BzVBOFuN7+ZV0q2LglbyLWWEafSIeror7qUsKnXnYyeOgJ+NUUmLT7OXffy/d5e6peH21lAHNNppc5SbdpL3Probh4+41Rrc0vYszEg056PjwHo86uiEfap3cN/nVWS7e6om7l/XTZ2632bdy/rpfB4+5rc1fD2LdIlP75T1WB/XTbSxD/3Caabzppfz+qqwbbk+zI9Q/XQdsyeae5f10fBo/cNzV8C0ZogSDiFBBIIu17jePL7KcmsLobXFjcX1vca3JN+j1nhVL42kP1W7h+uuLjQdSjEnfdl4bhYcNffTi4qSaTE6FVpp2LLLbcb12fyT6Kqmx1v3beplo8a9Ejmm3da/Oujex6uR7NU0/Q1Oyj9Evr+JoqPycnz4eNrEXzaG3BmHD0UVO5m1uDKWfbaruf1RjMfbay9wNUm2tuhlW4tlkiZWcmQ5g6kC2igHcdNxNMwgcVB9LfkutJ2ngY8RHzUkSlCVJALC+Vg1jcbjbWvW3EIrgrs8LtdST4ysvAqFw+HCqgmCpFllCCUKqm8TLIVBG9oo2zcTmP12u2mz8F5fOoTkTUMXYqPIIIFzcRECxsch6jU47IF7tIe6I9L6PM/Xc80txu1NgNLd8SR583PSg63AMaA9KZhfoX0OJk3HiL3tTUdIoy6l85sj4QYMOCmIOdsgKjLdr84yKVZr6mZja19B1UgYPZ40zm8jso+kiGaQ5VZQM2r6qLb9RfeKsF5Ko2UhZmykEHPmGkkEmunXhkHoJ7COYTkWUKkCZsrZ+mI2zMI0iBa8etlTTtZjvtZO/NIE0+KbGcLsKNJGdueNyCi6AIFaRgNWN9ZW6hu00pUuwsO19JlJcyXA1zMjRtazaAh2062J31oodkzAAcwpIAFyEBPabAC/oAp0bGmP7qMex8qd4Lmif5zd7MoIcFkdXSWVcisqjK4ADlL2IvoObAA9NWUe2cQm7EH+bX/AJirAbAlP1Ifd+mlDk/L1Q+/8loc6XOxpQ2hZKQzDyrnHlCN/ce8G3uqxg5Xp9eJh+Eg/G1Q25NSHesR/mf5U03JaTzF/lcj4ipOOzvQvGptceT9Lmig5Q4Z/wB4F/ECvvOlVe1v3vHU6DU8DVXLyamAPQb20PxtTvLtv8riL28kj3iuepTpx7jud2z16suM42tbVFdGzBrFlGbVQQQ1rC4OupvfvHrqnxbMzCJyxuTdVzKewNqEPpBtV7ydwythMPmRSRGtrgEi4vpfdVwgHVUlA7ntTfIzBM9tFAtvzEXPdcHhxG71VHaTEdtt+iDTs368Ov41rzGOr3UcyvmjuFGAHXT19TIqZct8zhhwMPR3agkX694pmSXEKtr3Nt6g9ZtoyjW4+HXWyaFLeSKa8ETivxowhvVqzIYPa6655GHDQCw1vuF9eFW4xCAA88Nesr/fVUvE7Chkszgki5Gth3bjuqJPybQDMsjDX61iLeoA++lgBbTKPiNR4xHNxLoOz3DTWnGxKcZ1HpKj4/3rUpOTMAHSLsestl9yWFcfkrhzrZx6HP50YDXa5aETw2L7wvev98fdSW2hGP36+op2dlT/APCmG8xj2l3/ACNqUnJnDWsU72a/fejdh2uWhWNtKIb8Rv6sp7NSBp1+unPCVuQZhcbxdL8T1dWvq9N5h5LYO+kI7Tcsf6r02OTkAOmYDsIX/iBRgF2uehTy7bH1Fmf0KoHDiwGmnVxpmHbTNvWRTxsY2G/0X3Vfvycgbzx6XY/8ial4bZcKgWiW44lQT32p4DPaplH4Y58iOVhp0rIo7fKtu9Y0HbTuFOIZiGChRax3k9Y0t36VplQACwApYowGu0t53LHk7Flw6Dtc97sfzoqVs79mvr+JoqbzM3vxKRuTLfa3/ESfcQa4OTJ6x6gv6a01FX7TUOR7DRfIzi8mxxZv6PlXf8LIfrHuX8gK0VFLtFTUFsVHQzB5JWN0mKnsBv35qUNlYtPJmRx1Pe/eAD760tFHaJvPiPsdJd2682UKTTJ+0wjHtifN/STf308u1MONGzRnqkDJ72099XFcZQdCL1l1E816P+TaouOT9Uv9WIiYmIi4sR1gXHeNKDtKAb5UHrApEuxoGN+aUHrS6HvW1MtsbzcRMvYWDDucGhbt5tie+WSXXoPPtiAfvQfRr8KhT8pYhogLnuHz91dbYsvDEj+aGM/KgbJxH3yw/hiUfA1RRo6/r/wlKW0vJW8l/uRWYyXFYgG683HxL9BAO2/Sb3Cq7lRiopOdw8hZQxKkqOprgjr3CtF/hpGN5ppZewtYd28eo1k9tvGJ5QyXJdhpvsaVScXZRHQozV3K7btz6sPbP2th4oo4+cJCKFBKNqFFhuFSxtqAm3OC/ob5Vmmmh+y953UpZouCEdoY9XXa9TxF8Pg+vI1C7ThP71e+nFx8R3Sp7S/OsoZYgL2PG+u7vG/dSRJFvsd3Wu/gNV13GniY8K0ZrhiFO51PoIp1GvxrHlEPzuv/ANQKQItA1x+duvQ9h7qMTFaPj15m0d9KbX86yCM19HG/gWFxf/xpSppJQSC/oIduqjE9AtHX2NcdLC+lPXrEPipPJzG/XzjEUoTSm/SFhxu+turWniegWhr7G1LGkM1YhppDxXd1Nf4/3euxwSE2zDXrVvXvoxMXw6v0/c2Y36nSkykdYrJjBORfS+v1WtfgKQMA5O+3Xpb86WJjtHx9P3NdzyeevePnSfC4gLc4vtCsmmznve/eRb4+j30NhmB/aaWvpl7qMTBKOjNSdoxLqZB7/wAhTbbbhH1ifQrfKstk/jPu99vV76cDf6rbx1201JHw7qWJ6o1h0i+vI9N2JiBJCjLexzWuLHRiN3qoqJyTIOFjtu6dt/2jddFYbNJF1RRRSGFFFFABRRRQAUUUUAFFFFABRRRQAVFk2dCxzNDGSd5KKT3kUUUAI8U4f7vF/tr8qPFOH+7xf7afKiigA8UYf7vF/tp8qPFGH+7xf7afKiigA8U4f7vF/tp8q74pw/3eL/bX5VyigLihsyAboIvYX5UrwCH7GP2F+VFFAB4vh+xj9hflXfAYvsk9lflRRQBzxfD9jH7C/KueLofsY/YX5UUUAHi2D7CP2F+VB2bB9hH7C/KuUUBc54rg+7xf7a/Ku+K4PsIvYX5Vyigd2d8VwfYRewvyrniuD7vF7C/KiigLsfjiVRlVQoG4AAAcdwooooMn/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5" name="AutoShape 8" descr="data:image/jpeg;base64,/9j/4AAQSkZJRgABAQAAAQABAAD/2wCEAAkGBxISEhUTEhAVFRUVGBgXFRgVFxgYFhgWFhgYFhcXFxcYHyggGBolHRUWITEhJSkrLi4uGB8zODMtNygtLisBCgoKDg0OGxAQGyslHyUrLS0tLS03MC0vLS0tLS0tLS0tLS0rKy8tLS0tLS0tLS0tKy0tLS0tLS0tLS0tLS0tLf/AABEIAMIBAwMBIgACEQEDEQH/xAAbAAABBQEBAAAAAAAAAAAAAAAAAgMEBQYBB//EAEgQAAIBAgMDBgoHBgYBBQEAAAECAwARBBIhBTFBBhMiUWGRFBUyUnGBkqGx0SNCU1RywdIzQ2KCovAWJGOTsuHxNERzwtOz/8QAGQEAAwEBAQAAAAAAAAAAAAAAAAEDAgQF/8QANREAAgECAwUGBAUFAQAAAAAAAAECAxESMVEEEyFB8BQyYYGRoSIzUnEFI7Hh8UJTYsHRFf/aAAwDAQACEQMRAD8A1HKXauJXGyxxzuqqVsAdADGhNh6SaRh8fimIXwmS5O8sfWTakcoj/n8R6Y//AOa0wjEEEGxBuD2iuX8T/EpbLWowslFpOTte/h/3ma/Dvw9bTSrTu3JNqKva3j1wLRcXK9imLmy6g5j0swGYADMAbjdqNx7BSTiMRdv81KAnl5sysqkAg5SdTfo267a6g1DjxJuBYW1uqqLG41uLa7h6LaWpqSckMSRdgFIsAAi5SturyR3dtets1WG0U1Up915cPH7Hl7TTnQm6c814+H3LQyYn71Jbmudvc78ubJv36HXqF6geN8R94k9o0pcUxWxksLC/R3XXmTr2J8eu9RubX7QceB4Gw7xrXTGK5pehzym+TfqP+N8R94k9o0eN8R94k9o01zK62kBsGO617eTv66Tza/adfA+cB8CT6qdoaexnFPX3H/G+I+8Se0aPG+I+8Se0aj5F6PT3+Vp5PzrvNDTp7z1HrA+BvTwx09gxT1fqP+N8R94k9o1teSOId8PmdyxzsLsbm2lYFkW2jg9lj17/AEfOt1yJ/wDTfzt+Vc+0pYOC5nTskpOpxfIv6o8TiWDsAbC5q8rKbZYh2/Ea4oux6ihjaiTRiG841zwh/OrPPPbTUnqH92FAkfzR62Pypb2Oh0rYJfUaI4huujwl+us40j+aPbP6a5zj9S+0f00b5aB2B/V16ml8IbzqPCH86s1nk81faP6aVnfzV9o/po3y0DsD+rr1NH4S/XXfCX841ms7+avtn9NdzP5q+0f00b5aB2B/V16mj8Jcca74S/nGs3nfzV9o/ppMjuATlXQE+UeH8tPfR0D/AM9/V16mm8KfzjR4U/nHvqoGz5T5ntN+mu+LZf8AT9pv01ref4kezw/uItfCX8899HhTcWPfVWNmy/we036aPFkv8He36aMf+Ibin/cLXwk+e3ea54S3nnvNVXiyT+Dvb9NHiyXrTvb5UY/8Q3FP+4WnhLee3ea74S3nnvqr8WSdad7fKu+K5etO9vlRjf0huaf1mnwLEoCTff8AE0UzsmErEqm1xfde3lE12ptk2knZGX25ySxE2JkmjaIBitszMDoiqbgIRw66bXkjieJh9Tv/APnW6orVVxrRUakVJLK6uTpU3Sk5U5NN52djER8lMSDcGH23/RUhtgYvrgG76zcPSla+iqKs0kklZE3s8W223x8THLydxYJN4NetmO6/8HbQ3J3FkEZobEEWzNx3/UrY0U9/LwDssPExp5N4vTpQ6X3M3Hff6PXdTg2Di73zQe02mltOh2/3rWuoo38vAOzQ8TH/AOHsXr0odeGZra/yV0cn8ZYDNDpa3SbgLfZ1r6KN/LwDs0PExsvJrFMLEwW7GYdX8HZV/wAntnvBFkfLfMT0SSLG3EgVZ0VmVaUlZmoUIwliQVkdtnU/jP51rqyO2h0m/G351PkzqpfMiVMJIXNbVtT6/kPhT96YgPQX8I+FV+18UR0Abaa/KuadVUqeJnsRg5zsibLj4xoW17NfhTeJx6omfSxta5te59BN7XNrcKoKl4hSPBpCrMiBg+UEsuYABrDU7jf01HY9plWm00G2U9zTxRzLbAbQSVSQV0JBsbkAbiQQCpI1saTBtaB2CpKCTe2+xtvykizeqq/CXkmllWNshjCAMCnOMLm/S1tY5bnrqDgiwMKxiYgMM0U0dxEOJWUqLW4WNejgXE87fzVur8eXTNJHjYyXXMLx+WDpluLgm/C3GmpNrQqiyGSyObKSG193Zvqu5QbPzvCQG6biKUpfWI9IhrcLjf2mlbfwPOcxGF6Ocg2GirzbAHTcBpSUY8DcqtRYrJcPe5ZybQiWRYmcCRhdVsbka8bW+qe6ncR5DfhPwrJ7PgmaWCaSNg3OZDdTokcJW500BYk37a1k56DfhPwpVYqK8jezVZVLtq3Hh9jTJuHoFKpCbh6KXV1keTLMBQWABJNgNTfqrooeMZGZjZQDm0vpbXj1UN2M2uMNjY9/OLbrvp3+uupi0JtmHVa+tySALelWHqNVMW1sA4FpAQ2n7F9dU017WT+70Nt3Am15QeK3hfTIue46rBr+us4h4S7t1GuFiN9Vi8ocJbN4RYWv+yk3WU8Ox176k4fauHkdY1nuzGwHNvqenxOn7t+7tFPEgwsvcGboD6fiaKVBFlUC+753oqLfEqkO1VHbQOJOHWNmKBWkbMgChwSCFYhmGmpA0uKtayO28LPJilfwaV0hYNG0aYYPfLYhZXxAbmySSVKC9uqpzbS4FaaTbuWs3KKGymJhLeWKIgGxXnmyq+o1G8jgbb6fG3cNdx4Ql4wzPruCGzHtAOhtuNZDB7JxCnM+HxcjZsMxY+DXbwZ2e7FsWxu2bU7hwHCkybGnaMxnDYrIIpooejhAUE5BYufCvpCMoAtl7bmpbypoV3VPU2kW2IHikljkEixBi+TUjKuYi3E2sR13FMbM24kqI7LzYlP0WZ0bOMhkNihIuAGuD5pqsw8k6PiXXA4oNOVI/wDSdApEsY08J6Xk34dVVWE2XMjhzg583OtKwjTCRx3aB4LKnhRynp5ibm5HCm5yuuBlU48ePuauHlBhXVmTEIwTKWIN7ZzZd2+50046UpNuYYqWE6EKoZjfcpZkB9pWX0giskuzcQqKEw+LVlw+HgzDwUXEDlyTlxYbK4JBAINuNIh2NKOZvhMUebd2kAGEtKrT+EopviiRlcA31vr10t5U0Nbqnr+h6DRRRXQcwUUUUAFY/bbHM34z+dbCshtgdNvxt+dPkylL5kSpwq9FfQPhVTteK0lzxAI9Qt+VXOHbor2AA+kaEd4pvF4cSCzeo9Vcdei6tKyPap1N3O7M2TUyHaJUKMu6w8rfa/C3b7q7LsuQHSzeg29xrsOypCelZR6b+4V5lOntFOXwp3OycqU18TH8Pimkva4A6m6+G7+7VIGbjn48R1n++qpEOCRVy2uN+vE2teleDJ5vx7PkK9qjiUVjd2eZVinL4eCIyKbE5n4aZhxuKS7Nb6+7rA7erfrbTqqU2EQ/UH96V04dCblRc7+23XVLk8DGkJDAZiR2kW3dW/hT2JHRb8J+FJ8HUagW/v8A6pcuqkDeRYdpOgHeRWZvgzcFZ8TSRHQeinKTa1h1Uq4rqWR4kswFOtFmhkW9r3HeKaFuulhyNzUpK6EnYy+G5GKmUc+Tl/hHXGev/T99RZuSABADSHKCLhUsc6CPi99Mt62nOt11wzN1ms4GaxIyWG5H5hkLSKLAZiqW8mMbg9/3fVxq2wHJMRTJLzxJQ5rZQL6Sjff/AFT3Vb8+3Wa4ZW840YGGJFom6imsISUF9+vxNdqbNj1ZybaE5xkkSFikaRMFVFIJfnCQ7nVQcgAIB3mtHVFjNhO85nWSNW6NiYnLWXcGIlUNYk7xxqc0+FikGuNyIvK8OEMWHZy4gAGcLaSdXbmySNCoQZj/ABbqY21ypcJiERQkiwzPG6OJAGhKqwYFcoYFhpdtxvY6VMh5OSJ5MkA+l57TDt+13Z/22/3U23JVjmu8HTDhvoHsRKQZABz1lDEXNra61J7238Fk6V/5Jez+UIlaICMhZnmVGLC9oRqzLbokkMMp1FtddBWS7cxAxcqLdo4pVV15o5Vg5hZHkMw0DAk2Um50041Pj2DKr84s0AbMz3GHby3AV2tz1rkAXp2LZWIUuy4iEGQ5n/y7dIhQlz9L5qgeqnabXEzemnw069iGOVbZCxwrAmOOaMBs14pXCZnyqSmW92sGsN16dTlQGkREhLg81naNi4BmF1KkLZkFwSxK6G9jrTC8k3VHRJoo84C3SGRXULfKEbnroFuSANBfdTkXJqRSjLLCpQKq5YHXRPIDBZgGtwuDS/N6sN7rq4jZO3JpTh+dUJzkuISyEFWEXOAZswJFiltCLkX3G1aiqDBbAeORX5yLR2kssLg5pAQ5W8pC3ueFtTpV/VKalb4idTDf4QoooqhMKyW2CMzfjP51rayO2F6bfjP501kzdL5iKo77rx3g7j29hrudvsz6iPzqfgcBnGYkhOAG9u2/AejXtqcdmxAeQT/MxPvNTUJPjHr9TvntVODs+L68UUIdvMPevzoDt5h71+dXw2ZF5v8AU3zrp2bF5nvb51rdT169DHbqWj68yi5xvMPevzozt5h7x86u/F0Xme9vnT2H2XESAU95+dLdT169Bdtp6depnc7eYe8UFm8w94rW+JIPs/eaRJsjDgElNBv1O4VnDLXr0Ndsp6deplWZ7eR7xSsFKVYM8ZLDcARlXt7T2+6r9sLhLFrCwNielvteov8Akuzufhqa0qU+v4MS22i1Z9e4nxv/AKTd4oO1f9I+0KcJwPmj2X7PnTqpgrgc3vFx0JNRa/VW7Vev4IbzZdOvUieM/wDSPtCg7TPCM+0KlhcF9nvF/Ik7jpodRpvqTh9n4V7lYlIHWCPjS/M6/gFPZXkuvUqxtZvsj7Q+VHjhvsj7X/VXfijD/Yp3VHxOy4ARaFN3VQt4+fXoNy2df0vrzK3xw/2X9X/Vc8ct9l/V/wBVNOzofsk9kUDZ0P2KeyK1hq69ehnebN9L68y12TOXiVstr30vfcxFFLwEKrGAqgAXsALDeTRWePMk2r8MiVRRSWkABJIAGpJOg469VACqK4jAgEEEHUEbiDxFdoAKKSzgWuQLmw7TvsO491cWVSMwYFesEWt6aAF0UnON9/73V1GBAIIIOoI3EHiKAO0U1NiES2Z1W+gzEC56hffTmYbr/wB/2aAO0VzMN167QAVk9rjpMf42/OtZWS2wOk342/OnyZul8yJNwI+jj/Av/EVIIqNs/wDZR6/UX/iKkE1WHdRCp3n9zoFJc0lnpBNaMDi1Iw3lCo6U4j216gT3A0pZMI5kvGBGGVpMmoOjBTp+VQfBIh/7mT/e9HV6PjVhEuVRb1niTxJ7aye2+V7wTNGIg2W2uYjfrutU6cak+ESs8CzLuTDRG3076X3SWvfrtv3VBbDsGbLICDexaZ78DewFl1HCqROW0zeThb620Zj8FqS3KacW+hTU6fttf6Ktuaq068ybdJ9fsWsmGJRRmXMLg/SyWt07agXJ6Q1+QpIwcml2jPpkmItrpa3bVYeVE/2aDQndNuFr/Urp5Vzg5ckY0uOjNrbf9Xhp30bur4deYvynr15F9h8BCMpJbMLHR5StxY7jvF+sUNs7D9Tn+abt7e01mpeV+KG6BWFrkgPppfrqL/juf7OP+r50LZ6z59eoY6K5dehtsNh4I2zKrA6i5Eh0Jud+m+nMSwNiDcEb6dhkuATxF6iS+Uw4aH1ka/CoxxKSuVajh4AaTXL129WJFlhPIHr+JoownkD1/E12ud5lVkGMjdkZUk5tyDlbKGyngSp8odY9431V7b2MZMOIo8jFXjktNcpK0brIRKQD5RXyrGxsbG1quqpeV2xzi8PzIy2MsLNmVWGRJUd7q4Ktop0I1pGipHJnEl0vOsMRjdWjwrvCkbOZySi5TnJ56PpXQhoQwAvlDGM2DtEqjeEAuscrSc3LKueaRMQDGinomMNLDkJyleZF76ZZC7CxkOSHD4hxEkZRWLICBzUq25vmyufnWiZSLKFS1gBleLFs7akyqHmyI0MiMvSD5yZ1DMS5KkhoCCC9ihsR9YAkSclp5oFimnZPpzJ0JXd44jA0JRJnGYszMzm+7nGUHQGkYvYWOIBzooXD80Uw8ksascliFi0WMEgWZSCoYjXKCZI2VjFw7CKTm5TIpW7A/RtAkLF2sczIS0g6zGovY0/gsDjgcWJMRcOHGHKgXS7Sc2wLXGZUMYN1sSt9dSQCq2bycxRjjMnRCSh0ieeQ5FXFYl1GZb3tDNEAOPNhTYbkYbkljVEaeEhY0iw8REc065hC+CL2XdGckGJW6kXEwuB0jVhhMFtIGLPKthlvZjYASyGQurZi5eIxqBmORlJueKtl4HaCPhhJLnQJD4QTJcmRY8QJ7DLqDJJARawsh3WsQCPtPk1iZEUEYec5sap8IZyqxYqYvER0GzFI8q5OiNLBgNaU3JjE84xGI6JyAtzsodwHw5IIXSIqkLrdTduc1tbXYUXoAx55N4vnYzz4KKoUnnZOdGVMYihWKnUjExHOdRzW5tCLrkth5o8Oq4jywX+u0htmOW7sAWuNfJXeBlFrVbUUAFZHbJ6Tfjb8611ZHbXlN+Jvzp8mUpfMiSMACI4/wL/xFPEmuYL9mn4V+Ap6qwyRzz7zG7GlqldJrljWjAomjNofQfga4RXQvwPwrMsmOOaJgfoj0D4VVYnZUUjFmgjck6lib6buBq4iXoj0D4VHaNbny953Z7erLpesRk0uBVq7KnFcnoyF5uGBTfpZlLaW+rbj6agtydkuLRYO1xpzT67r8dOPf2a6DHQr0WYyWUFgEz3NgL3C6k9Q3mqpcFBp/wCpIJaxtPfTKTrbQbre7dpreS1M4VoRjydfzMJx3QHfbTeeGhrq8nX3lcLv+7jdp17uPXv7LGfg+ZjzMiYjdY5o5ibXG4MP4vj1GrTBT84DZHWxt00ZL6cM2+ljeoYUVez9iRqDzsMDHTVYlA3C+luu59dTBszD/d4v9tflU04e5BI1F7b+O/j2Urm6Mb1HhQiHcPQKizHpt6F/OpsSaD0CoeIX6Rvwr/8Aas3+JdcmN919cxBFNkWpy1Bq5EscCegPX8TRXcH5A9fxNFc7zKrIfqm5WQ4l8PbCFRNzkRUsSFAWRSxaxBK5Qbjjuq5qHtXNzfQve6+Te9ri+7XdWJSwxbNxV2kZSWLaXPc4qz5MkqhQ+HDXdMDlZgboXUritbEBhYdFtURYnaxNgGzpEA4cQCLnDh3IN16Rk54RbjzeUvfhbTCWYLZVJ6GYFgSc27KQdb319FJxE092CrexXLoQCQRe53EEa1N1klezKKk27XRmsV4zlCNAZcqiNkM3MJIWHhyylhH0SSpwuW4K3KEro4peJ8ao5EMcmW+Ja7Ph2U5ximhFmOcMHGFtY5bOQRobaWcyuoAuDnAvqvRyXubajWuGSZbr5WVfKKmxso6Vxe5LZhlAv+Y61uTDdeKIsUWKyzLKXcCROaP0YZo+ZjLkhCt/pec0JU9Wlrv5ZzYEEDKt+kp1BQnXyvPvcndSWxU7L0VsDGSDY3vY7uAN7aGx1p+OWW+7TNrdTcguw4nTo2NRk4zldXKJOKtwEHwg8SNd/Q8175f4b83a+uppWIjkMiMA1rLfpdEb81xmGuvUwNhu31zDSzW6S/V3WN782hve/nFh6qz2G2pjSFjZCHU4MlOakB5t5MKJpDNn6RGbE3W1wEGbT9puFNTjm8+ZmU3F5LyNAnhFrm5OXcMg1yJqD15uc36aU9hOeuufda58m+bdl09TXFZldq7VEMZMEZkbmy145VVS8QYxkJnYWkuC9rAb+utrVFSs74mYdS6yQVktsyWZvxt+da2sjtcDM342/OrcmKl8yI7gpm5tL+YvwFPc83Ua5s+3NR/gX/iKkXqkO6iNTvP7jPPv1e+uc8/m++n8wozVsmM89J5vvoE8nm++nQ16dTfSlkxxzCDFy5V6HAfCm22hICRZRrexYA/Ddp8ascP5C/hHwpImUEgsAb8TaorJFnmVm0NpyoFN0UE6l20tlNrW7beq9Vp29OP32GG+2rHXX5r76vdrFbLmSRr3FoywO65vlI6qjrFAMoKyi4zW+nJFxuJUmxsN19/p1LoLO1xvx3qFzLmNtAeJ0HDrqZ4TL5tR2XD3zZJbkncmJ3210tp5W+pMGAi6DBTpqty4tx1Vj8aYhIxEvm13n5eqjam0BAmcrm1tp6Cb/wBNR9jbaXEl8q2C5Te4IObNusdN3HroAkRyy2Gg3Dr+dRJ3lzn0L19vyNXEW4egVAxp6Z/Cvxej+pdcmHJkTNJ1e+jnX7aeEtdzX4WqxEstnkmNb9vxNFKwfkD1/E0VB5lVkP1TcrMZPDh8+GjaSUSRAIuW7gyKGW7AhQVJu3Aa1c0UjRk25R4nMyrBmGUFSY5l38xZySLZW557KDmXmje9mCJPKPE5+abDkEro6xyFSwbGK7C4IUDweBgCf3wGtxfXUUAYz/E2LBWNcOWf6MFmjkt03wKZzYAHTFTsQD+5O6xtr4JQyhhqD2Ee46inKKACiiigAooooAKKKKACsltbym/GfzrW1ktrDpN/8h/Omsmbp/MiO7O/ZR/gT/iKlK1R9mfsY/wL/wARTzLVKfdX2I1e+/uzrpTealhqTItbJi4zTqHUVGjNSUGo9IpPIFmcG00QIrZrlV3KSNRxI3bvhUXxkmYteS1xpZxwvcDq6OvpHXScRChVS0Qc5FsTm6ibXANtfjSFiQADweO19Bma1tL/AFOtU07OzXMIrCgqSkpPIBjLjR5N4tcSXtoNLt/Ff1E8K6uLbTSbQ3HQl3mx16e7sPUd1AhVbFcPEGHEM3DqITsHcKnx43W1gOol2A+FNxQlKXNiZNqFdDFIxFxdU0Nr6jXdp7xXW2qRpzEunUl+7WnueJsAUJN9OcJ7tNaeCtp0R29NvlS4G/i1KracglBR4ZiFa90TiAQCCTqLNp/1TezlWDyIZ+kNcwzWsWFt+nXbqI4mrgB9dF9pqbcN1L7TdvZS4B8WoyNpsNPB5jbqUa97dnvoxp6Z/CvxepAR77l7z66jY7y/5V+L0nmuuRpXs7jS13nbVzhXcoG+qky2wLXQH0/E12u4PyB6/iaKg8yqyO4zErEjSNfKoLNlUsbDecqgk6dQvVVtvassOGMyogcsiokjKtg7quuZlVnsb5My3NlB4m7qm5W7R8HwzOIRNdo05ts5Dc46pqI45GPlXsEYm26kaKluWg5sZUDSGEyXB+jzqLspBsw0117N41MocrlLMiwOzZsqjNH0unNHc9LodLDvo1jYjiGVWIOUMGVDNgnSQpZgsWfKyxySrAAQJCxjR2VSg3hTlYhaS/K/CC5SAtIY2nKrzJOZOdVQ7q5XOTh5VuCQuWzFbi4A5j+VRWTC5AghnWFmLn6QeEOscYyq2ZblhZgrqSCCUHSpcHLONlD8y4QxhwS0Y1MHhATVtDluLnS9vUlOUkGeJZMMwe9kAVG5of5ZCSb6WbFxL0L8TuFO4LbeGd44Th7GXog5F5u5jlYIeOscEvC1lsTqLgCtlcrEnkjjWJw0mffawWJ5opW6yFkhC7r/AE0dwLm1Zs/llIImnnQFLhQIkylSRJlBLSNnzMiRiwU5pF010sMHyhiMeePDkBEUllChEMuR+bvfNch0bRbbtb6VFblPgYs/+WZWLqLCOMGQ5pyGBvY2OEnPSIPQ0BLLcAl4jlckZUNEwzTmAWZCbiaPDs+W98okmQX/ADKhjk1ypGKCAxlXbOG4DNGsbtZTqFPOrlJ3jXcQSjaO38PFKyy4clEXnVkCqwzNHLMRY2KsVhc33E6EgkXel5QYaOVEEL5i3N5lRbL04Irk3uFzYmIaXOpNrAmgDQ0Vmk5YRhUzxPmdA9kKNqWChNWDX6QNyAu/W4tUmHlPE0oiEct8wViQuVGLyxAN0r6tC40B4cKALysntbyn/wDk+P8A5rWVkts75Px/KtLmOPfj9x/Zf7KP8I+FSiah7LP0Sej4aVJLVun3V9jFX5kvuzjUW0rjGu30rZIbFSot6+kfGolSoDqvpHxpAQcVESq2APQS/QDHS50upphIGykW0vb9munE/U7PhUjFRX5vRT0FGsebXXjcd1MZddw1Ov0TX6iBrrf176VN/AjFVfGxawKFHOBr9iINGAAvccD7+unI4ozYZZdDbVY7C9gDu0t+VdeJTuGm7yGB6+y//igRZRa1jpuVgB6gda1fgKw4iKGGkwPWeaG/fcjjVpFIqqBnv2kgk+uqqTffrGtg/f8ADvpoE2vr3SdlvfWbXNxeEuPCl85e8Ulp1v5S94qpRDbjv18v1b93GumO/nXNtzSC1uwb9APTRZDxsuknTz17xUPHnp/yr8XqEIgCSWPqeTeAdOrjUvGDX0KvxasPNFIybTucUVyY6URmuYg9E1UmW+B8hfX8TRSdnfs19fxNFQeZVZEqoW1p4kQNMLrnTKAjSHnMwyZVUEkhrG4Glr8L1MVgdxqBtsRGMCYMVMkarlLKwdnVUKspBWxINwdADSNFLBtrZ8/MzPEvO4hI1UNFme00QkEZOU3GSbXhZm7aRFj9lw5VIUZUkYO8LWCkYiSS8mWwusWINidwbr1jQSbLlggyO0aFsPlRWk3osSRRSKjFWFjEhVri7AeUQaUmK2dIgYwqAUD2mawCukiWYXYXKYqQFeqS/UadhXJeDxuALIvg3NkyGKPNAy9JRC9jdfozeOKwa1+aXqFIw23tnqHdohE0EroLxNfNHLiMKGjIXpXyzeTcqHN7XqPsyPASMHinhzRkEkzSu176Fy7jOQ0ZHSvYq435hUbGYjZnNs3P51JkcmFwjZs7TsyNmDXLyuQUP1iL2p4GZxolYraOzEdZeaBRFaJnWFjGiLGMRfRekoQA5hcKDbS9SsZj9mq0kbwguhQOvg7sxucQ6WAS7i64k3Fxq3naxZG2XJmi58SZmZHHPcZUaFyTmFwVjZdL7jxvTUx2RDIrBiWlkOZklkYIxXGSFnGfoqSuL3DynbTUmiw8SJ+L2ps4zZjEjzHImdoWsVdoorCUoQwAxiCwOnOMNOlZuPH7PRub8GSNklEaKYiAScVBEXjYLZrSthybbjkvbeODkxg/C0OeYl4i8SZzzQWJ8MSyka5g0eHOp1txtpYPySwxcyfSZiwe5dmAZZEmBUE2W8kUbG1s2Rb3sKVkO5FixWzGGHlEKf5iwgJgYMwGUqQCtwNVNzwAO4aKwu2dmszPHkLXuWEbXZlbMtjl6RLTMVt5RZiL2NPYjkyGihhErCOApzaXYLaO2VHysOcWwAswbv1phuTtjF9ECsU3PhFc5ecCsq2Et8irmJCoVFwOGheHxC5p6ym2RrJ+L5Ve+MgPLR07Stx3iqLbO+T8XyppNDi05L7nNjt9EOwsP6jUkmqPBYhkJyi4O9Tpr1g8D8bDdU1NqKfqsOyw/I0ozSVmUrbPPE2le5YtXG3VBk2mvmv3D50htqLbyH7l+da3kSfZ6mhORb1IjYAj0j41UptVfMf+n9VOrtZQR9G59j9VLeRDs9TQm4lyekENmvYKFN+N7NuuddK5hjmNtxPFlTXXsPXUSbacbALlksL2sQpHZcNrTSY5F+pKb8ec+BzVBOFuN7+ZV0q2LglbyLWWEafSIeror7qUsKnXnYyeOgJ+NUUmLT7OXffy/d5e6peH21lAHNNppc5SbdpL3Probh4+41Rrc0vYszEg056PjwHo86uiEfap3cN/nVWS7e6om7l/XTZ2632bdy/rpfB4+5rc1fD2LdIlP75T1WB/XTbSxD/3Caabzppfz+qqwbbk+zI9Q/XQdsyeae5f10fBo/cNzV8C0ZogSDiFBBIIu17jePL7KcmsLobXFjcX1vca3JN+j1nhVL42kP1W7h+uuLjQdSjEnfdl4bhYcNffTi4qSaTE6FVpp2LLLbcb12fyT6Kqmx1v3beplo8a9Ejmm3da/Oujex6uR7NU0/Q1Oyj9Evr+JoqPycnz4eNrEXzaG3BmHD0UVO5m1uDKWfbaruf1RjMfbay9wNUm2tuhlW4tlkiZWcmQ5g6kC2igHcdNxNMwgcVB9LfkutJ2ngY8RHzUkSlCVJALC+Vg1jcbjbWvW3EIrgrs8LtdST4ysvAqFw+HCqgmCpFllCCUKqm8TLIVBG9oo2zcTmP12u2mz8F5fOoTkTUMXYqPIIIFzcRECxsch6jU47IF7tIe6I9L6PM/Xc80txu1NgNLd8SR583PSg63AMaA9KZhfoX0OJk3HiL3tTUdIoy6l85sj4QYMOCmIOdsgKjLdr84yKVZr6mZja19B1UgYPZ40zm8jso+kiGaQ5VZQM2r6qLb9RfeKsF5Ko2UhZmykEHPmGkkEmunXhkHoJ7COYTkWUKkCZsrZ+mI2zMI0iBa8etlTTtZjvtZO/NIE0+KbGcLsKNJGdueNyCi6AIFaRgNWN9ZW6hu00pUuwsO19JlJcyXA1zMjRtazaAh2062J31oodkzAAcwpIAFyEBPabAC/oAp0bGmP7qMex8qd4Lmif5zd7MoIcFkdXSWVcisqjK4ADlL2IvoObAA9NWUe2cQm7EH+bX/AJirAbAlP1Ifd+mlDk/L1Q+/8loc6XOxpQ2hZKQzDyrnHlCN/ce8G3uqxg5Xp9eJh+Eg/G1Q25NSHesR/mf5U03JaTzF/lcj4ipOOzvQvGptceT9Lmig5Q4Z/wB4F/ECvvOlVe1v3vHU6DU8DVXLyamAPQb20PxtTvLtv8riL28kj3iuepTpx7jud2z16suM42tbVFdGzBrFlGbVQQQ1rC4OupvfvHrqnxbMzCJyxuTdVzKewNqEPpBtV7ydwythMPmRSRGtrgEi4vpfdVwgHVUlA7ntTfIzBM9tFAtvzEXPdcHhxG71VHaTEdtt+iDTs368Ov41rzGOr3UcyvmjuFGAHXT19TIqZct8zhhwMPR3agkX694pmSXEKtr3Nt6g9ZtoyjW4+HXWyaFLeSKa8ETivxowhvVqzIYPa6655GHDQCw1vuF9eFW4xCAA88Nesr/fVUvE7Chkszgki5Gth3bjuqJPybQDMsjDX61iLeoA++lgBbTKPiNR4xHNxLoOz3DTWnGxKcZ1HpKj4/3rUpOTMAHSLsestl9yWFcfkrhzrZx6HP50YDXa5aETw2L7wvev98fdSW2hGP36+op2dlT/APCmG8xj2l3/ACNqUnJnDWsU72a/fejdh2uWhWNtKIb8Rv6sp7NSBp1+unPCVuQZhcbxdL8T1dWvq9N5h5LYO+kI7Tcsf6r02OTkAOmYDsIX/iBRgF2uehTy7bH1Fmf0KoHDiwGmnVxpmHbTNvWRTxsY2G/0X3Vfvycgbzx6XY/8ial4bZcKgWiW44lQT32p4DPaplH4Y58iOVhp0rIo7fKtu9Y0HbTuFOIZiGChRax3k9Y0t36VplQACwApYowGu0t53LHk7Flw6Dtc97sfzoqVs79mvr+JoqbzM3vxKRuTLfa3/ESfcQa4OTJ6x6gv6a01FX7TUOR7DRfIzi8mxxZv6PlXf8LIfrHuX8gK0VFLtFTUFsVHQzB5JWN0mKnsBv35qUNlYtPJmRx1Pe/eAD760tFHaJvPiPsdJd2682UKTTJ+0wjHtifN/STf308u1MONGzRnqkDJ72099XFcZQdCL1l1E816P+TaouOT9Uv9WIiYmIi4sR1gXHeNKDtKAb5UHrApEuxoGN+aUHrS6HvW1MtsbzcRMvYWDDucGhbt5tie+WSXXoPPtiAfvQfRr8KhT8pYhogLnuHz91dbYsvDEj+aGM/KgbJxH3yw/hiUfA1RRo6/r/wlKW0vJW8l/uRWYyXFYgG683HxL9BAO2/Sb3Cq7lRiopOdw8hZQxKkqOprgjr3CtF/hpGN5ppZewtYd28eo1k9tvGJ5QyXJdhpvsaVScXZRHQozV3K7btz6sPbP2th4oo4+cJCKFBKNqFFhuFSxtqAm3OC/ob5Vmmmh+y953UpZouCEdoY9XXa9TxF8Pg+vI1C7ThP71e+nFx8R3Sp7S/OsoZYgL2PG+u7vG/dSRJFvsd3Wu/gNV13GniY8K0ZrhiFO51PoIp1GvxrHlEPzuv/ANQKQItA1x+duvQ9h7qMTFaPj15m0d9KbX86yCM19HG/gWFxf/xpSppJQSC/oIduqjE9AtHX2NcdLC+lPXrEPipPJzG/XzjEUoTSm/SFhxu+turWniegWhr7G1LGkM1YhppDxXd1Nf4/3euxwSE2zDXrVvXvoxMXw6v0/c2Y36nSkykdYrJjBORfS+v1WtfgKQMA5O+3Xpb86WJjtHx9P3NdzyeevePnSfC4gLc4vtCsmmznve/eRb4+j30NhmB/aaWvpl7qMTBKOjNSdoxLqZB7/wAhTbbbhH1ifQrfKstk/jPu99vV76cDf6rbx1201JHw7qWJ6o1h0i+vI9N2JiBJCjLexzWuLHRiN3qoqJyTIOFjtu6dt/2jddFYbNJF1RRRSGFFFFABRRRQAUUUUAFFFFABRRRQAVFk2dCxzNDGSd5KKT3kUUUAI8U4f7vF/tr8qPFOH+7xf7afKiigA8UYf7vF/tp8qPFGH+7xf7afKiigA8U4f7vF/tp8q74pw/3eL/bX5VyigLihsyAboIvYX5UrwCH7GP2F+VFFAB4vh+xj9hflXfAYvsk9lflRRQBzxfD9jH7C/KueLofsY/YX5UUUAHi2D7CP2F+VB2bB9hH7C/KuUUBc54rg+7xf7a/Ku+K4PsIvYX5Vyigd2d8VwfYRewvyrniuD7vF7C/KiigLsfjiVRlVQoG4AAAcdwooooMn/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7" name="Slayt Numarası Yer Tutucusu 6"/>
          <p:cNvSpPr>
            <a:spLocks noGrp="1"/>
          </p:cNvSpPr>
          <p:nvPr>
            <p:ph type="sldNum" sz="quarter" idx="15"/>
          </p:nvPr>
        </p:nvSpPr>
        <p:spPr/>
        <p:txBody>
          <a:bodyPr/>
          <a:lstStyle/>
          <a:p>
            <a:fld id="{08837F6A-8C7A-4737-BAB1-56D8D1B7DA7A}" type="slidenum">
              <a:rPr lang="tr-TR" smtClean="0"/>
              <a:pPr/>
              <a:t>20</a:t>
            </a:fld>
            <a:endParaRPr lang="tr-TR"/>
          </a:p>
        </p:txBody>
      </p:sp>
      <p:pic>
        <p:nvPicPr>
          <p:cNvPr id="5121" name="Picture 1" descr="C:\Users\personel_\Documents\SİUZEM\2017-2018\Foto\20161230_150014.jpg"/>
          <p:cNvPicPr>
            <a:picLocks noChangeAspect="1" noChangeArrowheads="1"/>
          </p:cNvPicPr>
          <p:nvPr/>
        </p:nvPicPr>
        <p:blipFill>
          <a:blip r:embed="rId2" cstate="print"/>
          <a:srcRect/>
          <a:stretch>
            <a:fillRect/>
          </a:stretch>
        </p:blipFill>
        <p:spPr bwMode="auto">
          <a:xfrm>
            <a:off x="5364087" y="4077072"/>
            <a:ext cx="2093339" cy="1570004"/>
          </a:xfrm>
          <a:prstGeom prst="rect">
            <a:avLst/>
          </a:prstGeom>
          <a:noFill/>
        </p:spPr>
      </p:pic>
      <p:pic>
        <p:nvPicPr>
          <p:cNvPr id="11" name="Picture 1" descr="C:\Users\personel_\Documents\SİUZEM\2017-2018\Foto\20161230_152115.jpg"/>
          <p:cNvPicPr>
            <a:picLocks noChangeAspect="1" noChangeArrowheads="1"/>
          </p:cNvPicPr>
          <p:nvPr/>
        </p:nvPicPr>
        <p:blipFill>
          <a:blip r:embed="rId3" cstate="print"/>
          <a:srcRect/>
          <a:stretch>
            <a:fillRect/>
          </a:stretch>
        </p:blipFill>
        <p:spPr bwMode="auto">
          <a:xfrm rot="5400000">
            <a:off x="5023279" y="1287536"/>
            <a:ext cx="2726465" cy="2044848"/>
          </a:xfrm>
          <a:prstGeom prst="rect">
            <a:avLst/>
          </a:prstGeom>
          <a:noFill/>
        </p:spPr>
      </p:pic>
      <p:pic>
        <p:nvPicPr>
          <p:cNvPr id="12" name="Picture 2" descr="C:\Users\personel_\Documents\SİUZEM\2017-2018\Foto\20161230_150114.jpg"/>
          <p:cNvPicPr>
            <a:picLocks noChangeAspect="1" noChangeArrowheads="1"/>
          </p:cNvPicPr>
          <p:nvPr/>
        </p:nvPicPr>
        <p:blipFill>
          <a:blip r:embed="rId4" cstate="print"/>
          <a:srcRect/>
          <a:stretch>
            <a:fillRect/>
          </a:stretch>
        </p:blipFill>
        <p:spPr bwMode="auto">
          <a:xfrm rot="5400000" flipH="1">
            <a:off x="7342254" y="2618910"/>
            <a:ext cx="1584176" cy="1188132"/>
          </a:xfrm>
          <a:prstGeom prst="rect">
            <a:avLst/>
          </a:prstGeom>
          <a:noFill/>
        </p:spPr>
      </p:pic>
      <p:pic>
        <p:nvPicPr>
          <p:cNvPr id="13" name="Picture 3" descr="C:\Users\personel_\Documents\SİUZEM\2017-2018\Foto\20161230_150058.jpg"/>
          <p:cNvPicPr>
            <a:picLocks noChangeAspect="1" noChangeArrowheads="1"/>
          </p:cNvPicPr>
          <p:nvPr/>
        </p:nvPicPr>
        <p:blipFill>
          <a:blip r:embed="rId5" cstate="print"/>
          <a:srcRect/>
          <a:stretch>
            <a:fillRect/>
          </a:stretch>
        </p:blipFill>
        <p:spPr bwMode="auto">
          <a:xfrm rot="16200000">
            <a:off x="7344029" y="953962"/>
            <a:ext cx="1569974" cy="1177480"/>
          </a:xfrm>
          <a:prstGeom prst="rect">
            <a:avLst/>
          </a:prstGeom>
          <a:noFill/>
        </p:spPr>
      </p:pic>
      <p:pic>
        <p:nvPicPr>
          <p:cNvPr id="14" name="Picture 4" descr="C:\Users\personel_\Documents\SİUZEM\2017-2018\Foto\20161230_152128.jpg"/>
          <p:cNvPicPr>
            <a:picLocks noChangeAspect="1" noChangeArrowheads="1"/>
          </p:cNvPicPr>
          <p:nvPr/>
        </p:nvPicPr>
        <p:blipFill>
          <a:blip r:embed="rId6" cstate="print"/>
          <a:srcRect/>
          <a:stretch>
            <a:fillRect/>
          </a:stretch>
        </p:blipFill>
        <p:spPr bwMode="auto">
          <a:xfrm rot="5400000">
            <a:off x="7442926" y="4317099"/>
            <a:ext cx="1536170" cy="1152128"/>
          </a:xfrm>
          <a:prstGeom prst="rect">
            <a:avLst/>
          </a:prstGeom>
          <a:noFill/>
        </p:spPr>
      </p:pic>
    </p:spTree>
    <p:extLst>
      <p:ext uri="{BB962C8B-B14F-4D97-AF65-F5344CB8AC3E}">
        <p14:creationId xmlns:p14="http://schemas.microsoft.com/office/powerpoint/2010/main" val="1937113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457200" y="1484784"/>
            <a:ext cx="4330824" cy="4989168"/>
          </a:xfrm>
        </p:spPr>
        <p:txBody>
          <a:bodyPr/>
          <a:lstStyle/>
          <a:p>
            <a:r>
              <a:rPr lang="tr-TR" dirty="0">
                <a:latin typeface="Times New Roman"/>
                <a:ea typeface="Times New Roman"/>
                <a:cs typeface="Times New Roman"/>
              </a:rPr>
              <a:t>Merkezimizdeki mevcut altyapının daha da iyileştirilmesi, teknolojik imkânlardan daha fazla yararlanma ve ileriye dönük olarak birimimiz bünyesinde bağımsız programlar açma yönündeki çabalarımız artarak devam etmektedir.</a:t>
            </a:r>
          </a:p>
          <a:p>
            <a:endParaRPr lang="tr-TR" dirty="0"/>
          </a:p>
        </p:txBody>
      </p:sp>
      <p:sp>
        <p:nvSpPr>
          <p:cNvPr id="4" name="Slayt Numarası Yer Tutucusu 3"/>
          <p:cNvSpPr>
            <a:spLocks noGrp="1"/>
          </p:cNvSpPr>
          <p:nvPr>
            <p:ph type="sldNum" sz="quarter" idx="15"/>
          </p:nvPr>
        </p:nvSpPr>
        <p:spPr/>
        <p:txBody>
          <a:bodyPr/>
          <a:lstStyle/>
          <a:p>
            <a:fld id="{08837F6A-8C7A-4737-BAB1-56D8D1B7DA7A}" type="slidenum">
              <a:rPr lang="tr-TR" smtClean="0"/>
              <a:pPr/>
              <a:t>21</a:t>
            </a:fld>
            <a:endParaRPr lang="tr-TR"/>
          </a:p>
        </p:txBody>
      </p:sp>
      <p:pic>
        <p:nvPicPr>
          <p:cNvPr id="5" name="Picture 4" descr="https://encrypted-tbn0.gstatic.com/images?q=tbn:ANd9GcREiJr_iZSj5tsbM8RidUNuI7KNmQK6D9_WL4XiRPa-8rqw0DNV"/>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4661" y="1512919"/>
            <a:ext cx="3292971" cy="2457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5348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370</TotalTime>
  <Words>831</Words>
  <Application>Microsoft Office PowerPoint</Application>
  <PresentationFormat>Ekran Gösterisi (4:3)</PresentationFormat>
  <Paragraphs>76</Paragraphs>
  <Slides>21</Slides>
  <Notes>1</Notes>
  <HiddenSlides>0</HiddenSlides>
  <MMClips>0</MMClips>
  <ScaleCrop>false</ScaleCrop>
  <HeadingPairs>
    <vt:vector size="4" baseType="variant">
      <vt:variant>
        <vt:lpstr>Tema</vt:lpstr>
      </vt:variant>
      <vt:variant>
        <vt:i4>4</vt:i4>
      </vt:variant>
      <vt:variant>
        <vt:lpstr>Slayt Başlıkları</vt:lpstr>
      </vt:variant>
      <vt:variant>
        <vt:i4>21</vt:i4>
      </vt:variant>
    </vt:vector>
  </HeadingPairs>
  <TitlesOfParts>
    <vt:vector size="25" baseType="lpstr">
      <vt:lpstr>Cumba</vt:lpstr>
      <vt:lpstr>2_Özel Tasarım</vt:lpstr>
      <vt:lpstr>1_Özel Tasarım</vt:lpstr>
      <vt:lpstr>Özel Tasarım</vt:lpstr>
      <vt:lpstr>T.C. SİİRT ÜNİVERSİTESİ UZAKTAN EĞİTİM UYGULAMA ve ARAŞTIRMA MERKEZİ (SİUZEM) MÜDÜRLÜĞÜ</vt:lpstr>
      <vt:lpstr>PowerPoint Sunusu</vt:lpstr>
      <vt:lpstr>UZAKTAN EĞİTİM NEDİR..?</vt:lpstr>
      <vt:lpstr>NEDEN UZAKTAN EĞİTİM..?</vt:lpstr>
      <vt:lpstr>UZAKTAN EĞİTİM NASIL YAPILIR..?</vt:lpstr>
      <vt:lpstr>Asenkron (Eş zamansız) Uygulamalar</vt:lpstr>
      <vt:lpstr>Senkron (Eş zamanlı) Uygulamalar</vt:lpstr>
      <vt:lpstr>SİUZEM HAKKINDA GENEL BİLGİ</vt:lpstr>
      <vt:lpstr>ARAŞTIRMA MERKEZİMİZİN ORGANİZASYON ŞEMASI</vt:lpstr>
      <vt:lpstr>PowerPoint Sunusu</vt:lpstr>
      <vt:lpstr>MİSYON</vt:lpstr>
      <vt:lpstr>VİZYON</vt:lpstr>
      <vt:lpstr>MERKEZİN AKTİF FAALİYETLERİ</vt:lpstr>
      <vt:lpstr>PowerPoint Sunusu</vt:lpstr>
      <vt:lpstr>SİUZEM LMS SİSTEMİNE NASIL GİRİLİR?</vt:lpstr>
      <vt:lpstr>PowerPoint Sunusu</vt:lpstr>
      <vt:lpstr>PowerPoint Sunusu</vt:lpstr>
      <vt:lpstr>PowerPoint Sunusu</vt:lpstr>
      <vt:lpstr>PowerPoint Sunusu</vt:lpstr>
      <vt:lpstr>Merkezimizde AYRICA…</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Bilgisayar</cp:lastModifiedBy>
  <cp:revision>44</cp:revision>
  <dcterms:created xsi:type="dcterms:W3CDTF">2016-04-05T16:03:56Z</dcterms:created>
  <dcterms:modified xsi:type="dcterms:W3CDTF">2018-06-06T08:06:56Z</dcterms:modified>
</cp:coreProperties>
</file>